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340" r:id="rId4"/>
    <p:sldId id="309" r:id="rId5"/>
    <p:sldId id="331" r:id="rId6"/>
    <p:sldId id="335" r:id="rId7"/>
    <p:sldId id="337" r:id="rId8"/>
    <p:sldId id="336" r:id="rId9"/>
    <p:sldId id="332" r:id="rId10"/>
    <p:sldId id="334" r:id="rId11"/>
    <p:sldId id="333" r:id="rId12"/>
    <p:sldId id="342" r:id="rId13"/>
    <p:sldId id="338" r:id="rId14"/>
    <p:sldId id="339" r:id="rId15"/>
    <p:sldId id="341" r:id="rId16"/>
    <p:sldId id="298" r:id="rId17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 Höll" initials="JH" lastIdx="3" clrIdx="0">
    <p:extLst>
      <p:ext uri="{19B8F6BF-5375-455C-9EA6-DF929625EA0E}">
        <p15:presenceInfo xmlns:p15="http://schemas.microsoft.com/office/powerpoint/2012/main" userId="a723940d3826c0a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40" autoAdjust="0"/>
    <p:restoredTop sz="95669" autoAdjust="0"/>
  </p:normalViewPr>
  <p:slideViewPr>
    <p:cSldViewPr>
      <p:cViewPr varScale="1">
        <p:scale>
          <a:sx n="122" d="100"/>
          <a:sy n="122" d="100"/>
        </p:scale>
        <p:origin x="1858" y="2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3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A924D4-7E53-40E0-AE95-798224D7B1FD}" type="datetimeFigureOut">
              <a:rPr lang="cs-CZ" smtClean="0"/>
              <a:t>24.11.2025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84637-D874-423C-92F7-9F61EFACCB2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04495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9FD3BF-4081-46A5-836A-3B2CF9B71624}" type="datetimeFigureOut">
              <a:rPr lang="cs-CZ" smtClean="0"/>
              <a:pPr/>
              <a:t>24.11.2025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0E83F0-EE05-47D4-BC66-0EB79506319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0886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E83F0-EE05-47D4-BC66-0EB795063193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29489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5F7C6D-8F94-4A52-73A2-9A0E1979B2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D65DA505-BC73-3EC3-C88C-E69AA79762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7289309B-BB9C-3C43-242C-8E0F6FEE46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DCEFDF3-9615-44B7-E173-4E4EAA35814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E83F0-EE05-47D4-BC66-0EB795063193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50827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70C2EC-07B0-BBCB-F4D1-4E43AEC2D9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3C482364-8EF6-1A00-34C4-1F2E4F32CA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761B2FB1-89E8-6DFB-B8A0-4D86830021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53666CE-3631-C98E-6FA1-AD3B4C768B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E83F0-EE05-47D4-BC66-0EB795063193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23885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83E27A-3EBC-7396-0468-B8E6E5B8EF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963D48FD-EAEC-C5BF-321B-A68FE4F3F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744D26F8-17A4-39B2-3BB8-9E3E3E6DAE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F8127DC-B44F-EE1A-329B-5BE295C99C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E83F0-EE05-47D4-BC66-0EB795063193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73607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E8A60C-5D8D-E881-5195-1E1EFE423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D4F2491D-871F-F4CE-BF11-C89A990585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C263A112-12F5-F8F6-2F99-C41982B2E8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C02930C-96D6-1AEA-1316-C898A4BF78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E83F0-EE05-47D4-BC66-0EB795063193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79756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178573-8F0B-C4D1-53A9-5D0A7C2358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FBBB594A-6CE2-1DDE-7302-F38B29D583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7F5B8999-866F-7295-718B-7D8BE5C0DD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D476311-DC51-DE65-5AB4-804833AA7B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E83F0-EE05-47D4-BC66-0EB795063193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78335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A1CC79-1222-F6B2-58F2-C38B12A2A1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48B7D7B0-0032-BF47-8C42-CAC57D48C3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12B320DD-D60E-7904-3D99-D2A807A4BA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4DFB7CA-776B-058A-F0C6-7521B8E7AD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E83F0-EE05-47D4-BC66-0EB795063193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80299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E83F0-EE05-47D4-BC66-0EB795063193}" type="slidenum">
              <a:rPr lang="cs-CZ" smtClean="0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99118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E83F0-EE05-47D4-BC66-0EB795063193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3366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9DB2A0-9E37-7BBF-107A-6154AB52FC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2316A137-B523-4123-DE25-3E16F707D4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937C4FCD-1A8E-99C0-3D1C-BD13ECA8C5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AB5F97F-9C88-005A-292D-66E02911F42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E83F0-EE05-47D4-BC66-0EB795063193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54574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649E46-1F7E-0E65-F699-14C2CBC8F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2B9C09C0-6176-7AA8-0926-833A9B0C17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7F0092C3-3516-DF94-DB64-9E4749B009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6E7A3BE-B6DA-2253-378F-AF8E5A0C67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E83F0-EE05-47D4-BC66-0EB795063193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65230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C473FB-A376-8C25-65DB-CCAA9DF26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7721863C-102F-AD5A-4358-5DA9009444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DC9BE516-4FF1-5904-4096-07355F56B5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EEADE91-44B6-92D3-91EE-6FAF3F1EB0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E83F0-EE05-47D4-BC66-0EB795063193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91152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BC84A-B4D9-608F-4F87-7E45A8026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2D1962B3-B765-F7CE-B0FC-CF13BFB2E6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18F1CAAD-6407-0D74-DC9A-1C34ED5180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B24A30F-FA08-A884-D940-D72D70A0C2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E83F0-EE05-47D4-BC66-0EB795063193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1851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331331-0F19-68CC-E36E-0827FADCBE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2A6654B7-6E67-C342-53C2-A7DF4CC971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FB52AAC7-E85E-B63E-5058-D264B35D5B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F5C9633-5E77-A577-3D2F-955531662D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E83F0-EE05-47D4-BC66-0EB795063193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82793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440C78-772C-B534-259F-EE02E85440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561CF137-02AD-C39C-5B35-F53CFC7298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60160EFB-845D-312B-1487-4C81DBF7A9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F3B48B5-A6D6-ECCF-AB76-3B9562C323C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E83F0-EE05-47D4-BC66-0EB795063193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26971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5C0C61-D055-3898-924F-884F3E228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B8C2D6B1-4C69-D5BF-001B-54A72FDD98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99D0EB41-DAEB-F012-E2F4-790D16FBB0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90499FF-2BB8-3D79-A261-81A57DFF62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E83F0-EE05-47D4-BC66-0EB795063193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2537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E8303-A48E-4AF8-9FBC-9F79E4991298}" type="datetime1">
              <a:rPr lang="cs-CZ" smtClean="0"/>
              <a:pPr/>
              <a:t>24.11.2025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STUDIE MVE ČESKÝ MLÝN NA ŘECE JIHLAVĚ V KM 143,510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4845-C53A-46B5-969D-238D5A3B6FB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E4A51-4ECB-4354-9308-8D56CA91A0C2}" type="datetime1">
              <a:rPr lang="cs-CZ" smtClean="0"/>
              <a:pPr/>
              <a:t>24.11.2025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STUDIE MVE ČESKÝ MLÝN NA ŘECE JIHLAVĚ V KM 143,510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4845-C53A-46B5-969D-238D5A3B6FB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A000C-AF97-41AA-9654-B9F2B6517606}" type="datetime1">
              <a:rPr lang="cs-CZ" smtClean="0"/>
              <a:pPr/>
              <a:t>24.11.2025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STUDIE MVE ČESKÝ MLÝN NA ŘECE JIHLAVĚ V KM 143,510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4845-C53A-46B5-969D-238D5A3B6FB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33421-BDE0-4FA0-A8E7-85A1A1EFE11B}" type="datetime1">
              <a:rPr lang="cs-CZ" smtClean="0"/>
              <a:pPr/>
              <a:t>24.11.2025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STUDIE MVE ČESKÝ MLÝN NA ŘECE JIHLAVĚ V KM 143,510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4845-C53A-46B5-969D-238D5A3B6FB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A68DA-5C03-4AF2-B0CE-DEDCC3A615FB}" type="datetime1">
              <a:rPr lang="cs-CZ" smtClean="0"/>
              <a:pPr/>
              <a:t>24.11.2025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STUDIE MVE ČESKÝ MLÝN NA ŘECE JIHLAVĚ V KM 143,510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4845-C53A-46B5-969D-238D5A3B6FB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5DB3D-25F7-4D71-8554-1280DE91156C}" type="datetime1">
              <a:rPr lang="cs-CZ" smtClean="0"/>
              <a:pPr/>
              <a:t>24.11.2025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STUDIE MVE ČESKÝ MLÝN NA ŘECE JIHLAVĚ V KM 143,510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4845-C53A-46B5-969D-238D5A3B6FB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414C5-E790-4389-A621-BD89678C7E08}" type="datetime1">
              <a:rPr lang="cs-CZ" smtClean="0"/>
              <a:pPr/>
              <a:t>24.11.2025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STUDIE MVE ČESKÝ MLÝN NA ŘECE JIHLAVĚ V KM 143,510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4845-C53A-46B5-969D-238D5A3B6FB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6A54F-AAB3-4811-ACB3-FC5879E9EE11}" type="datetime1">
              <a:rPr lang="cs-CZ" smtClean="0"/>
              <a:pPr/>
              <a:t>24.11.2025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STUDIE MVE ČESKÝ MLÝN NA ŘECE JIHLAVĚ V KM 143,510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4845-C53A-46B5-969D-238D5A3B6FB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F8D0E-206D-4DDB-9E88-11C7392B497A}" type="datetime1">
              <a:rPr lang="cs-CZ" smtClean="0"/>
              <a:pPr/>
              <a:t>24.11.2025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STUDIE MVE ČESKÝ MLÝN NA ŘECE JIHLAVĚ V KM 143,510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4845-C53A-46B5-969D-238D5A3B6FB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68AA7-0236-492B-A299-FBA557A3E6DE}" type="datetime1">
              <a:rPr lang="cs-CZ" smtClean="0"/>
              <a:pPr/>
              <a:t>24.11.2025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STUDIE MVE ČESKÝ MLÝN NA ŘECE JIHLAVĚ V KM 143,510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4845-C53A-46B5-969D-238D5A3B6FB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35262-C11A-406A-9FA2-23DB8568ECBD}" type="datetime1">
              <a:rPr lang="cs-CZ" smtClean="0"/>
              <a:pPr/>
              <a:t>24.11.2025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STUDIE MVE ČESKÝ MLÝN NA ŘECE JIHLAVĚ V KM 143,510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04845-C53A-46B5-969D-238D5A3B6FB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2BAE6-E851-4D2F-8C64-3A0249921292}" type="datetime1">
              <a:rPr lang="cs-CZ" smtClean="0"/>
              <a:pPr/>
              <a:t>24.11.2025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STUDIE MVE ČESKÝ MLÝN NA ŘECE JIHLAVĚ V KM 143,510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04845-C53A-46B5-969D-238D5A3B6FB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 descr="pozadi.jpg"/>
          <p:cNvPicPr>
            <a:picLocks noChangeAspect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300"/>
                    </a14:imgEffect>
                    <a14:imgEffect>
                      <a14:saturation sat="20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764704"/>
            <a:ext cx="8866718" cy="3528392"/>
          </a:xfrm>
        </p:spPr>
        <p:txBody>
          <a:bodyPr>
            <a:normAutofit fontScale="90000"/>
          </a:bodyPr>
          <a:lstStyle/>
          <a:p>
            <a:pPr algn="l"/>
            <a:r>
              <a:rPr lang="cs-CZ" b="1" dirty="0">
                <a:latin typeface="+mn-lt"/>
                <a:cs typeface="Arial" pitchFamily="34" charset="0"/>
              </a:rPr>
              <a:t>Obec Kozmice</a:t>
            </a:r>
            <a:br>
              <a:rPr lang="cs-CZ" sz="3500" b="1" dirty="0">
                <a:latin typeface="+mn-lt"/>
                <a:cs typeface="Arial" pitchFamily="34" charset="0"/>
              </a:rPr>
            </a:br>
            <a:br>
              <a:rPr lang="cs-CZ" sz="3500" b="1" dirty="0">
                <a:latin typeface="+mn-lt"/>
                <a:cs typeface="Arial" pitchFamily="34" charset="0"/>
              </a:rPr>
            </a:br>
            <a:r>
              <a:rPr lang="cs-CZ" sz="3500" b="1" dirty="0">
                <a:latin typeface="+mn-lt"/>
                <a:cs typeface="Arial" pitchFamily="34" charset="0"/>
              </a:rPr>
              <a:t>Problematika provozování kanalizace</a:t>
            </a:r>
            <a:br>
              <a:rPr lang="cs-CZ" sz="3500" b="1" dirty="0">
                <a:latin typeface="+mn-lt"/>
                <a:cs typeface="Arial" pitchFamily="34" charset="0"/>
              </a:rPr>
            </a:br>
            <a:br>
              <a:rPr lang="cs-CZ" sz="3500" b="1" dirty="0">
                <a:latin typeface="+mn-lt"/>
                <a:cs typeface="Arial" pitchFamily="34" charset="0"/>
              </a:rPr>
            </a:br>
            <a:r>
              <a:rPr lang="cs-CZ" sz="3500" b="1" dirty="0">
                <a:latin typeface="+mn-lt"/>
                <a:cs typeface="Arial" pitchFamily="34" charset="0"/>
              </a:rPr>
              <a:t>Problematika nakládání s odpadními vodami </a:t>
            </a:r>
            <a:br>
              <a:rPr lang="cs-CZ" sz="3500" b="1" dirty="0">
                <a:latin typeface="+mn-lt"/>
                <a:cs typeface="Arial" pitchFamily="34" charset="0"/>
              </a:rPr>
            </a:br>
            <a:r>
              <a:rPr lang="cs-CZ" sz="3500" b="1" dirty="0">
                <a:latin typeface="+mn-lt"/>
                <a:cs typeface="Arial" pitchFamily="34" charset="0"/>
              </a:rPr>
              <a:t>na území obce</a:t>
            </a:r>
            <a:br>
              <a:rPr lang="cs-CZ" sz="3500" b="1" dirty="0">
                <a:latin typeface="+mn-lt"/>
                <a:cs typeface="Arial" pitchFamily="34" charset="0"/>
              </a:rPr>
            </a:br>
            <a:endParaRPr lang="cs-CZ" sz="3500" b="1" dirty="0">
              <a:latin typeface="+mn-lt"/>
              <a:cs typeface="Arial" pitchFamily="34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5051978" y="5490682"/>
            <a:ext cx="36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latin typeface="+mj-lt"/>
                <a:cs typeface="Arial" pitchFamily="34" charset="0"/>
              </a:rPr>
              <a:t> </a:t>
            </a:r>
            <a:r>
              <a:rPr lang="cs-CZ" sz="2000" dirty="0">
                <a:latin typeface="+mj-lt"/>
                <a:cs typeface="Arial" pitchFamily="34" charset="0"/>
              </a:rPr>
              <a:t>VODOPROJEKTY-JHP s.r.o</a:t>
            </a:r>
            <a:r>
              <a:rPr lang="cs-CZ" sz="1800" b="1" dirty="0">
                <a:effectLst/>
                <a:latin typeface="+mj-lt"/>
                <a:ea typeface="Times New Roman" panose="02020603050405020304" pitchFamily="18" charset="0"/>
              </a:rPr>
              <a:t>.</a:t>
            </a:r>
            <a:endParaRPr lang="cs-CZ" sz="2000" b="1" dirty="0">
              <a:effectLst/>
              <a:latin typeface="+mj-lt"/>
              <a:ea typeface="Times New Roman" panose="02020603050405020304" pitchFamily="18" charset="0"/>
              <a:cs typeface="Arial" pitchFamily="34" charset="0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619" b="94286" l="5682" r="93182">
                        <a14:foregroundMark x1="50000" y1="71429" x2="50000" y2="71429"/>
                        <a14:foregroundMark x1="80682" y1="71429" x2="80682" y2="71429"/>
                        <a14:foregroundMark x1="88636" y1="74286" x2="88636" y2="74286"/>
                        <a14:foregroundMark x1="94318" y1="80000" x2="94318" y2="80000"/>
                        <a14:foregroundMark x1="73864" y1="94286" x2="73864" y2="94286"/>
                        <a14:foregroundMark x1="51136" y1="61905" x2="51136" y2="61905"/>
                        <a14:foregroundMark x1="44318" y1="65714" x2="44318" y2="65714"/>
                        <a14:foregroundMark x1="30682" y1="68571" x2="30682" y2="68571"/>
                        <a14:foregroundMark x1="20455" y1="71429" x2="19318" y2="71429"/>
                        <a14:foregroundMark x1="12500" y1="73333" x2="12500" y2="73333"/>
                        <a14:foregroundMark x1="5682" y1="79048" x2="5682" y2="79048"/>
                        <a14:foregroundMark x1="67045" y1="67619" x2="67045" y2="67619"/>
                        <a14:foregroundMark x1="57955" y1="67619" x2="57955" y2="67619"/>
                        <a14:foregroundMark x1="53409" y1="67619" x2="53409" y2="67619"/>
                        <a14:foregroundMark x1="48864" y1="7619" x2="48864" y2="7619"/>
                        <a14:foregroundMark x1="44318" y1="15238" x2="44318" y2="15238"/>
                        <a14:backgroundMark x1="2273" y1="9524" x2="2273" y2="9524"/>
                        <a14:backgroundMark x1="39773" y1="46667" x2="39773" y2="46667"/>
                        <a14:backgroundMark x1="28409" y1="90476" x2="28409" y2="90476"/>
                        <a14:backgroundMark x1="10227" y1="97143" x2="10227" y2="97143"/>
                        <a14:backgroundMark x1="86364" y1="97143" x2="86364" y2="9714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956376" y="5445224"/>
            <a:ext cx="360040" cy="429594"/>
          </a:xfrm>
          <a:prstGeom prst="rect">
            <a:avLst/>
          </a:prstGeom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341962B4-A38A-2860-9DF3-F9C29BB428AF}"/>
              </a:ext>
            </a:extLst>
          </p:cNvPr>
          <p:cNvSpPr txBox="1"/>
          <p:nvPr/>
        </p:nvSpPr>
        <p:spPr>
          <a:xfrm>
            <a:off x="503227" y="5105072"/>
            <a:ext cx="86770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latin typeface="+mj-lt"/>
                <a:cs typeface="Arial" pitchFamily="34" charset="0"/>
              </a:rPr>
              <a:t>Odborný zástupce provozovatele kanalizace:   Ing. Roman Przybyla</a:t>
            </a:r>
            <a:endParaRPr lang="cs-CZ" sz="2000" b="1" dirty="0">
              <a:effectLst/>
              <a:latin typeface="+mj-lt"/>
              <a:ea typeface="Times New Roman" panose="02020603050405020304" pitchFamily="18" charset="0"/>
              <a:cs typeface="Arial" pitchFamily="34" charset="0"/>
            </a:endParaRPr>
          </a:p>
        </p:txBody>
      </p:sp>
      <p:pic>
        <p:nvPicPr>
          <p:cNvPr id="6" name="Obrázek 5" descr="Obsah obrázku symbol, emblém, štít, erbovní znak&#10;&#10;Obsah generovaný pomocí AI může být nesprávný.">
            <a:extLst>
              <a:ext uri="{FF2B5EF4-FFF2-40B4-BE49-F238E27FC236}">
                <a16:creationId xmlns:a16="http://schemas.microsoft.com/office/drawing/2014/main" id="{D45233E3-DE16-FCB9-7888-47E2D156E95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9417" y="260648"/>
            <a:ext cx="1524000" cy="17145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6B82CD-ED79-413E-1729-905C4D9FF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5E1099-B54F-CCD6-9854-A69264FB0C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552" y="188640"/>
            <a:ext cx="8604447" cy="1101322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accent1"/>
                </a:solidFill>
                <a:cs typeface="Arial" pitchFamily="34" charset="0"/>
              </a:rPr>
              <a:t>2. Producenti odpadních vod – zákonné požadavky</a:t>
            </a:r>
            <a:endParaRPr lang="cs-CZ" sz="2800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20965D3B-EF80-903B-D442-1B31CE8CE6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1070" y="1255703"/>
            <a:ext cx="8352928" cy="5328592"/>
          </a:xfrm>
        </p:spPr>
        <p:txBody>
          <a:bodyPr>
            <a:noAutofit/>
          </a:bodyPr>
          <a:lstStyle/>
          <a:p>
            <a:pPr algn="l"/>
            <a:r>
              <a:rPr lang="cs-CZ" sz="1800" b="1" u="sng" dirty="0">
                <a:solidFill>
                  <a:schemeClr val="tx1"/>
                </a:solidFill>
                <a:latin typeface="+mj-lt"/>
              </a:rPr>
              <a:t>Rozdělení producentů OV podle způsobu nakládání s odpadními vodami:</a:t>
            </a:r>
          </a:p>
          <a:p>
            <a:pPr marL="342900" indent="-342900" algn="l">
              <a:buFont typeface="+mj-lt"/>
              <a:buAutoNum type="arabicParenR"/>
            </a:pPr>
            <a:r>
              <a:rPr lang="cs-CZ" sz="1800" b="1" dirty="0">
                <a:solidFill>
                  <a:schemeClr val="accent1"/>
                </a:solidFill>
                <a:latin typeface="+mj-lt"/>
              </a:rPr>
              <a:t>Jsou napojeni na kanalizaci obce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cs-CZ" sz="1400" b="1" dirty="0">
                <a:solidFill>
                  <a:schemeClr val="tx1"/>
                </a:solidFill>
                <a:latin typeface="+mj-lt"/>
              </a:rPr>
              <a:t>Lze vypouštět pouze </a:t>
            </a:r>
            <a:r>
              <a:rPr lang="cs-CZ" sz="1400" b="1" dirty="0">
                <a:solidFill>
                  <a:srgbClr val="FF0000"/>
                </a:solidFill>
                <a:latin typeface="+mj-lt"/>
              </a:rPr>
              <a:t>předčištěné odpadní vody </a:t>
            </a:r>
            <a:r>
              <a:rPr lang="cs-CZ" sz="1400" b="1" dirty="0">
                <a:solidFill>
                  <a:schemeClr val="tx1"/>
                </a:solidFill>
                <a:latin typeface="+mj-lt"/>
              </a:rPr>
              <a:t>v septicích nebo domovních ČOV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cs-CZ" sz="1400" b="1" dirty="0">
                <a:solidFill>
                  <a:schemeClr val="tx1"/>
                </a:solidFill>
                <a:latin typeface="+mj-lt"/>
              </a:rPr>
              <a:t>Povinnost </a:t>
            </a:r>
            <a:r>
              <a:rPr lang="cs-CZ" sz="1400" b="1" dirty="0">
                <a:solidFill>
                  <a:srgbClr val="FF0000"/>
                </a:solidFill>
                <a:latin typeface="+mj-lt"/>
              </a:rPr>
              <a:t>vyvážet septik min. 1x za rok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cs-CZ" sz="1400" b="1" dirty="0">
                <a:solidFill>
                  <a:srgbClr val="FF0000"/>
                </a:solidFill>
                <a:latin typeface="+mj-lt"/>
              </a:rPr>
              <a:t>Producent musí mít</a:t>
            </a:r>
            <a:r>
              <a:rPr lang="cs-CZ" sz="14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cs-CZ" sz="1400" b="1" dirty="0">
                <a:solidFill>
                  <a:srgbClr val="FF0000"/>
                </a:solidFill>
                <a:latin typeface="+mj-lt"/>
              </a:rPr>
              <a:t>uzavřenou Smlouvu</a:t>
            </a:r>
            <a:r>
              <a:rPr lang="cs-CZ" sz="1400" b="1" dirty="0">
                <a:solidFill>
                  <a:schemeClr val="tx1"/>
                </a:solidFill>
                <a:latin typeface="+mj-lt"/>
              </a:rPr>
              <a:t> o odvádění odpadních vod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cs-CZ" sz="1400" b="1" dirty="0">
              <a:solidFill>
                <a:schemeClr val="tx1"/>
              </a:solidFill>
              <a:latin typeface="+mj-lt"/>
            </a:endParaRPr>
          </a:p>
          <a:p>
            <a:pPr marL="342900" indent="-342900" algn="l">
              <a:buFont typeface="+mj-lt"/>
              <a:buAutoNum type="arabicParenR"/>
            </a:pPr>
            <a:r>
              <a:rPr lang="cs-CZ" sz="1800" b="1" dirty="0">
                <a:solidFill>
                  <a:schemeClr val="accent1"/>
                </a:solidFill>
                <a:latin typeface="+mj-lt"/>
              </a:rPr>
              <a:t>Nejsou napojeni na kanalizaci obce</a:t>
            </a:r>
            <a:endParaRPr lang="cs-CZ" sz="1400" b="1" dirty="0">
              <a:solidFill>
                <a:schemeClr val="accent1"/>
              </a:solidFill>
              <a:latin typeface="+mj-lt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chemeClr val="tx1"/>
                </a:solidFill>
                <a:latin typeface="+mj-lt"/>
              </a:rPr>
              <a:t>Přepad přímo do vodního toku nebo do vsaku na pozemku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tx1"/>
                </a:solidFill>
                <a:latin typeface="+mj-lt"/>
              </a:rPr>
              <a:t>Lze vypouštět </a:t>
            </a:r>
            <a:r>
              <a:rPr lang="cs-CZ" sz="1400" b="1" dirty="0">
                <a:solidFill>
                  <a:srgbClr val="FF0000"/>
                </a:solidFill>
                <a:latin typeface="+mj-lt"/>
              </a:rPr>
              <a:t>pouze předčištěné odpadní vody </a:t>
            </a:r>
            <a:r>
              <a:rPr lang="cs-CZ" sz="1400" dirty="0">
                <a:solidFill>
                  <a:schemeClr val="tx1"/>
                </a:solidFill>
                <a:latin typeface="+mj-lt"/>
              </a:rPr>
              <a:t>v septicích nebo domovních ČOV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tx1"/>
                </a:solidFill>
                <a:latin typeface="+mj-lt"/>
              </a:rPr>
              <a:t>Producent musí mít vydané </a:t>
            </a:r>
            <a:r>
              <a:rPr lang="cs-CZ" sz="1400" b="1" dirty="0">
                <a:solidFill>
                  <a:srgbClr val="FF0000"/>
                </a:solidFill>
                <a:latin typeface="+mj-lt"/>
              </a:rPr>
              <a:t>Povolení k vypouštění </a:t>
            </a:r>
            <a:r>
              <a:rPr lang="cs-CZ" sz="1400" dirty="0">
                <a:solidFill>
                  <a:schemeClr val="tx1"/>
                </a:solidFill>
                <a:latin typeface="+mj-lt"/>
              </a:rPr>
              <a:t>– pokud nemá dopouští se přestupku – </a:t>
            </a:r>
            <a:r>
              <a:rPr lang="cs-CZ" sz="1400" b="1" dirty="0">
                <a:solidFill>
                  <a:schemeClr val="tx1"/>
                </a:solidFill>
                <a:latin typeface="+mj-lt"/>
              </a:rPr>
              <a:t>sankce 100.000,- Kč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cs-CZ" sz="1400" b="1" dirty="0">
                <a:solidFill>
                  <a:srgbClr val="FF0000"/>
                </a:solidFill>
                <a:latin typeface="+mj-lt"/>
              </a:rPr>
              <a:t>Povinnost pravidelně provádět vzorkování odpadních vod a výsledky předkládat </a:t>
            </a:r>
            <a:r>
              <a:rPr lang="cs-CZ" sz="1400" b="1" dirty="0">
                <a:solidFill>
                  <a:srgbClr val="FF0000"/>
                </a:solidFill>
              </a:rPr>
              <a:t>Vodoprávnímu úřadu</a:t>
            </a:r>
            <a:endParaRPr lang="cs-CZ" sz="1400" b="1" dirty="0">
              <a:solidFill>
                <a:srgbClr val="FF0000"/>
              </a:solidFill>
              <a:latin typeface="+mj-lt"/>
            </a:endParaRP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cs-CZ" sz="1400" b="1" dirty="0">
                <a:solidFill>
                  <a:srgbClr val="FF0000"/>
                </a:solidFill>
                <a:latin typeface="+mj-lt"/>
              </a:rPr>
              <a:t>Kontrolu</a:t>
            </a:r>
            <a:r>
              <a:rPr lang="cs-CZ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cs-CZ" sz="1400" b="1" dirty="0">
                <a:solidFill>
                  <a:srgbClr val="FF0000"/>
                </a:solidFill>
                <a:latin typeface="+mj-lt"/>
              </a:rPr>
              <a:t>provádí</a:t>
            </a:r>
            <a:r>
              <a:rPr lang="cs-CZ" sz="1400" dirty="0">
                <a:solidFill>
                  <a:schemeClr val="tx1"/>
                </a:solidFill>
                <a:latin typeface="+mj-lt"/>
              </a:rPr>
              <a:t> </a:t>
            </a:r>
            <a:r>
              <a:rPr lang="cs-CZ" sz="1400" b="1" dirty="0">
                <a:solidFill>
                  <a:srgbClr val="FF0000"/>
                </a:solidFill>
                <a:latin typeface="+mj-lt"/>
              </a:rPr>
              <a:t>Vodoprávní úřad </a:t>
            </a:r>
            <a:r>
              <a:rPr lang="cs-CZ" sz="1400" dirty="0">
                <a:solidFill>
                  <a:schemeClr val="tx1"/>
                </a:solidFill>
                <a:latin typeface="+mj-lt"/>
              </a:rPr>
              <a:t>z vlastní iniciativy (nařizuje mu to zákon) nebo z podnětu kohokoliv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endParaRPr lang="cs-CZ" sz="1400" dirty="0">
              <a:solidFill>
                <a:schemeClr val="tx1"/>
              </a:solidFill>
              <a:latin typeface="+mj-lt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chemeClr val="tx1"/>
                </a:solidFill>
                <a:latin typeface="+mj-lt"/>
              </a:rPr>
              <a:t>Vývoz obsahu žump/jímek na ČOV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tx1"/>
                </a:solidFill>
                <a:latin typeface="+mj-lt"/>
              </a:rPr>
              <a:t>Povinnosti uchovávat </a:t>
            </a:r>
            <a:r>
              <a:rPr lang="cs-CZ" sz="1400" b="1" dirty="0">
                <a:solidFill>
                  <a:srgbClr val="FF0000"/>
                </a:solidFill>
                <a:latin typeface="+mj-lt"/>
              </a:rPr>
              <a:t>doklady o vývozu za poslední 2 roky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rgbClr val="FF0000"/>
                </a:solidFill>
                <a:latin typeface="+mj-lt"/>
              </a:rPr>
              <a:t>Objem vyvezené odpadní vody musí odpovídat objemu spotřebované vody </a:t>
            </a:r>
          </a:p>
          <a:p>
            <a:pPr marL="1657350" lvl="3" indent="-285750" algn="l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rgbClr val="FF0000"/>
                </a:solidFill>
                <a:latin typeface="+mj-lt"/>
              </a:rPr>
              <a:t>Pokud nesedí objemy </a:t>
            </a:r>
            <a:r>
              <a:rPr lang="cs-CZ" sz="1400" dirty="0">
                <a:solidFill>
                  <a:schemeClr val="tx1"/>
                </a:solidFill>
                <a:latin typeface="+mj-lt"/>
              </a:rPr>
              <a:t>– </a:t>
            </a:r>
            <a:r>
              <a:rPr lang="cs-CZ" sz="1400" b="1" dirty="0">
                <a:solidFill>
                  <a:schemeClr val="tx1"/>
                </a:solidFill>
                <a:latin typeface="+mj-lt"/>
              </a:rPr>
              <a:t>přestupek – sankce až 50.000, - Kč</a:t>
            </a:r>
          </a:p>
          <a:p>
            <a:pPr algn="l"/>
            <a:endParaRPr lang="cs-CZ" sz="1400" dirty="0">
              <a:solidFill>
                <a:schemeClr val="tx1"/>
              </a:solidFill>
              <a:latin typeface="+mj-lt"/>
            </a:endParaRPr>
          </a:p>
          <a:p>
            <a:pPr marL="447675" lvl="1" indent="-169863" algn="l">
              <a:buFont typeface="Arial" panose="020B0604020202020204" pitchFamily="34" charset="0"/>
              <a:buChar char="•"/>
            </a:pPr>
            <a:endParaRPr lang="cs-CZ" sz="1400" dirty="0">
              <a:solidFill>
                <a:schemeClr val="tx1"/>
              </a:solidFill>
              <a:latin typeface="+mj-lt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2000" b="1" dirty="0">
              <a:solidFill>
                <a:srgbClr val="FF0000"/>
              </a:solidFill>
              <a:latin typeface="+mj-lt"/>
            </a:endParaRPr>
          </a:p>
          <a:p>
            <a:pPr algn="l"/>
            <a:endParaRPr lang="cs-CZ" sz="2000" dirty="0">
              <a:solidFill>
                <a:schemeClr val="tx1"/>
              </a:solidFill>
              <a:latin typeface="+mj-lt"/>
            </a:endParaRPr>
          </a:p>
          <a:p>
            <a:pPr algn="l"/>
            <a:endParaRPr lang="cs-CZ" sz="2000" dirty="0">
              <a:solidFill>
                <a:schemeClr val="tx1"/>
              </a:solidFill>
              <a:latin typeface="+mj-lt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000" dirty="0">
              <a:solidFill>
                <a:schemeClr val="tx1"/>
              </a:solidFill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4C3DAC35-4CF7-BD53-AAAC-DE006C5AC8F3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71"/>
          <a:stretch/>
        </p:blipFill>
        <p:spPr>
          <a:xfrm>
            <a:off x="-1" y="0"/>
            <a:ext cx="682809" cy="6858000"/>
          </a:xfrm>
          <a:prstGeom prst="rect">
            <a:avLst/>
          </a:prstGeom>
        </p:spPr>
      </p:pic>
      <p:sp>
        <p:nvSpPr>
          <p:cNvPr id="5" name="Zástupný symbol pro číslo snímku 10">
            <a:extLst>
              <a:ext uri="{FF2B5EF4-FFF2-40B4-BE49-F238E27FC236}">
                <a16:creationId xmlns:a16="http://schemas.microsoft.com/office/drawing/2014/main" id="{009A9F3F-DFF4-8C09-B04D-62FAD237B315}"/>
              </a:ext>
            </a:extLst>
          </p:cNvPr>
          <p:cNvSpPr txBox="1">
            <a:spLocks/>
          </p:cNvSpPr>
          <p:nvPr/>
        </p:nvSpPr>
        <p:spPr>
          <a:xfrm>
            <a:off x="8571759" y="6511875"/>
            <a:ext cx="6214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3A04845-C53A-46B5-969D-238D5A3B6FB9}" type="slidenum">
              <a:rPr lang="cs-CZ" sz="1400" smtClean="0"/>
              <a:pPr/>
              <a:t>10</a:t>
            </a:fld>
            <a:r>
              <a:rPr lang="cs-CZ" sz="1400" dirty="0"/>
              <a:t>/16</a:t>
            </a:r>
          </a:p>
        </p:txBody>
      </p:sp>
    </p:spTree>
    <p:extLst>
      <p:ext uri="{BB962C8B-B14F-4D97-AF65-F5344CB8AC3E}">
        <p14:creationId xmlns:p14="http://schemas.microsoft.com/office/powerpoint/2010/main" val="25398822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4A0181-5130-B0C7-4383-CB92E904E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668D41-B3BE-81E1-CD50-70D5DCD46A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552" y="188640"/>
            <a:ext cx="8604447" cy="1101322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accent1"/>
                </a:solidFill>
                <a:cs typeface="Arial" pitchFamily="34" charset="0"/>
              </a:rPr>
              <a:t>3. Smlouvy o odvádění odpadních vod</a:t>
            </a:r>
            <a:endParaRPr lang="cs-CZ" sz="2800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BB5ED70C-2770-8C7C-EC7D-17A6A13306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1070" y="1255703"/>
            <a:ext cx="8352928" cy="5328592"/>
          </a:xfrm>
        </p:spPr>
        <p:txBody>
          <a:bodyPr>
            <a:noAutofit/>
          </a:bodyPr>
          <a:lstStyle/>
          <a:p>
            <a:pPr algn="l"/>
            <a:r>
              <a:rPr lang="cs-CZ" sz="2000" b="1" dirty="0">
                <a:solidFill>
                  <a:schemeClr val="tx1"/>
                </a:solidFill>
                <a:latin typeface="+mj-lt"/>
              </a:rPr>
              <a:t>Vlastník nebo provozovatel kanalizace (v tomto případě obec Kozmice)</a:t>
            </a:r>
          </a:p>
          <a:p>
            <a:pPr algn="l"/>
            <a:r>
              <a:rPr lang="cs-CZ" sz="1800" u="sng" dirty="0">
                <a:solidFill>
                  <a:schemeClr val="tx1"/>
                </a:solidFill>
                <a:latin typeface="+mj-lt"/>
              </a:rPr>
              <a:t>Dle §8 zákona č. 274/2001 Sb., o </a:t>
            </a:r>
            <a:r>
              <a:rPr lang="cs-CZ" sz="1800" u="sng" dirty="0" err="1">
                <a:solidFill>
                  <a:schemeClr val="tx1"/>
                </a:solidFill>
                <a:latin typeface="+mj-lt"/>
              </a:rPr>
              <a:t>VaK</a:t>
            </a:r>
            <a:r>
              <a:rPr lang="cs-CZ" sz="1800" u="sng" dirty="0">
                <a:solidFill>
                  <a:schemeClr val="tx1"/>
                </a:solidFill>
                <a:latin typeface="+mj-lt"/>
              </a:rPr>
              <a:t>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800" b="1" dirty="0">
                <a:solidFill>
                  <a:srgbClr val="FF0000"/>
                </a:solidFill>
                <a:latin typeface="+mj-lt"/>
              </a:rPr>
              <a:t>vlastník</a:t>
            </a:r>
            <a:r>
              <a:rPr lang="cs-CZ" sz="1800" dirty="0">
                <a:solidFill>
                  <a:schemeClr val="tx1"/>
                </a:solidFill>
                <a:latin typeface="+mj-lt"/>
              </a:rPr>
              <a:t> vodovodu nebo </a:t>
            </a:r>
            <a:r>
              <a:rPr lang="cs-CZ" sz="1800" b="1" dirty="0">
                <a:solidFill>
                  <a:srgbClr val="FF0000"/>
                </a:solidFill>
                <a:latin typeface="+mj-lt"/>
              </a:rPr>
              <a:t>kanalizace</a:t>
            </a:r>
            <a:r>
              <a:rPr lang="cs-CZ" sz="1800" dirty="0">
                <a:solidFill>
                  <a:schemeClr val="tx1"/>
                </a:solidFill>
                <a:latin typeface="+mj-lt"/>
              </a:rPr>
              <a:t>, popřípadě provozovatel, pokud je k tomu vlastníkem zmocněn, je </a:t>
            </a:r>
            <a:r>
              <a:rPr lang="cs-CZ" sz="1800" b="1" dirty="0">
                <a:solidFill>
                  <a:srgbClr val="FF0000"/>
                </a:solidFill>
                <a:latin typeface="+mj-lt"/>
              </a:rPr>
              <a:t>povinen uzavřít písemnou smlouvu o</a:t>
            </a:r>
            <a:r>
              <a:rPr lang="cs-CZ" sz="1800" dirty="0">
                <a:solidFill>
                  <a:schemeClr val="tx1"/>
                </a:solidFill>
                <a:latin typeface="+mj-lt"/>
              </a:rPr>
              <a:t> dodávce vody nebo </a:t>
            </a:r>
            <a:r>
              <a:rPr lang="cs-CZ" sz="1800" b="1" dirty="0">
                <a:solidFill>
                  <a:srgbClr val="FF0000"/>
                </a:solidFill>
                <a:latin typeface="+mj-lt"/>
              </a:rPr>
              <a:t>odvádění odpadních vod s odběratelem</a:t>
            </a:r>
            <a:r>
              <a:rPr lang="cs-CZ" sz="1800" dirty="0">
                <a:solidFill>
                  <a:schemeClr val="tx1"/>
                </a:solidFill>
                <a:latin typeface="+mj-lt"/>
              </a:rPr>
              <a:t>.</a:t>
            </a:r>
            <a:endParaRPr lang="cs-CZ" sz="1400" dirty="0">
              <a:solidFill>
                <a:schemeClr val="tx1"/>
              </a:solidFill>
              <a:latin typeface="+mj-lt"/>
            </a:endParaRPr>
          </a:p>
          <a:p>
            <a:pPr algn="l"/>
            <a:endParaRPr lang="cs-CZ" sz="1100" b="1" dirty="0">
              <a:solidFill>
                <a:srgbClr val="FF0000"/>
              </a:solidFill>
              <a:latin typeface="+mj-lt"/>
            </a:endParaRPr>
          </a:p>
          <a:p>
            <a:pPr algn="l"/>
            <a:r>
              <a:rPr lang="cs-CZ" sz="1800" u="sng" dirty="0">
                <a:solidFill>
                  <a:schemeClr val="tx1"/>
                </a:solidFill>
                <a:latin typeface="+mj-lt"/>
              </a:rPr>
              <a:t>Dle §10 zákona č. 274/2001 Sb., o </a:t>
            </a:r>
            <a:r>
              <a:rPr lang="cs-CZ" sz="1800" u="sng" dirty="0" err="1">
                <a:solidFill>
                  <a:schemeClr val="tx1"/>
                </a:solidFill>
                <a:latin typeface="+mj-lt"/>
              </a:rPr>
              <a:t>VaK</a:t>
            </a:r>
            <a:r>
              <a:rPr lang="cs-CZ" sz="1800" u="sng" dirty="0">
                <a:solidFill>
                  <a:schemeClr val="tx1"/>
                </a:solidFill>
                <a:latin typeface="+mj-lt"/>
              </a:rPr>
              <a:t>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  <a:latin typeface="+mj-lt"/>
              </a:rPr>
              <a:t>neoprávněným vypouštěním odpadních vod do kanalizace je vypouštění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sz="1800" b="1" dirty="0">
                <a:solidFill>
                  <a:srgbClr val="FF0000"/>
                </a:solidFill>
                <a:latin typeface="+mj-lt"/>
              </a:rPr>
              <a:t>bez uzavřené písemné smlouvy </a:t>
            </a:r>
            <a:r>
              <a:rPr lang="cs-CZ" sz="1600" dirty="0">
                <a:solidFill>
                  <a:schemeClr val="tx1"/>
                </a:solidFill>
                <a:latin typeface="+mj-lt"/>
              </a:rPr>
              <a:t>o odvádění odpadních vod nebo v rozporu s ní</a:t>
            </a:r>
          </a:p>
          <a:p>
            <a:pPr algn="l"/>
            <a:endParaRPr lang="cs-CZ" sz="700" dirty="0">
              <a:solidFill>
                <a:schemeClr val="tx1"/>
              </a:solidFill>
              <a:latin typeface="+mj-lt"/>
            </a:endParaRPr>
          </a:p>
          <a:p>
            <a:pPr algn="l"/>
            <a:r>
              <a:rPr lang="cs-CZ" sz="1800" dirty="0">
                <a:solidFill>
                  <a:schemeClr val="tx1"/>
                </a:solidFill>
              </a:rPr>
              <a:t>Pokud není uzavřena smlouva o odvádění odpadních vod, </a:t>
            </a:r>
            <a:r>
              <a:rPr lang="cs-CZ" sz="1800" b="1" dirty="0">
                <a:solidFill>
                  <a:schemeClr val="tx1"/>
                </a:solidFill>
              </a:rPr>
              <a:t>porušují zákon </a:t>
            </a:r>
            <a:r>
              <a:rPr lang="cs-CZ" sz="1800" dirty="0">
                <a:solidFill>
                  <a:schemeClr val="tx1"/>
                </a:solidFill>
              </a:rPr>
              <a:t>jak vlastník (nebo provozovatel) kanalizace, tak i producent odpadních vod napojený na kanalizaci.</a:t>
            </a:r>
          </a:p>
          <a:p>
            <a:pPr algn="l"/>
            <a:endParaRPr lang="cs-CZ" sz="1600" dirty="0">
              <a:solidFill>
                <a:schemeClr val="tx1"/>
              </a:solidFill>
            </a:endParaRPr>
          </a:p>
          <a:p>
            <a:pPr algn="l"/>
            <a:r>
              <a:rPr lang="cs-CZ" sz="1800" dirty="0">
                <a:solidFill>
                  <a:schemeClr val="tx1"/>
                </a:solidFill>
                <a:latin typeface="+mj-lt"/>
              </a:rPr>
              <a:t>Pokud producent odpadních vod odmítne podepsat smlouvu o OV hrozí mu ze strany vodoprávního úřadu </a:t>
            </a:r>
            <a:r>
              <a:rPr lang="cs-CZ" sz="1800" b="1" dirty="0">
                <a:solidFill>
                  <a:schemeClr val="tx1"/>
                </a:solidFill>
                <a:latin typeface="+mj-lt"/>
              </a:rPr>
              <a:t>sankce</a:t>
            </a:r>
            <a:r>
              <a:rPr lang="cs-CZ" sz="1800" dirty="0">
                <a:solidFill>
                  <a:schemeClr val="tx1"/>
                </a:solidFill>
                <a:latin typeface="+mj-lt"/>
              </a:rPr>
              <a:t> až 50.000, - Kč, opakovaně až 100.000, - Kč.</a:t>
            </a:r>
          </a:p>
          <a:p>
            <a:pPr algn="l"/>
            <a:endParaRPr lang="cs-CZ" sz="1800" dirty="0">
              <a:solidFill>
                <a:schemeClr val="tx1"/>
              </a:solidFill>
            </a:endParaRPr>
          </a:p>
          <a:p>
            <a:r>
              <a:rPr lang="cs-CZ" sz="1800" dirty="0">
                <a:solidFill>
                  <a:schemeClr val="tx1"/>
                </a:solidFill>
              </a:rPr>
              <a:t>Vodoprávní úřad Hlučín patří mezi ty přísnější!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DDAF09C3-D422-3EC0-9C2D-50BEEB51877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71"/>
          <a:stretch/>
        </p:blipFill>
        <p:spPr>
          <a:xfrm>
            <a:off x="-1" y="0"/>
            <a:ext cx="682809" cy="6858000"/>
          </a:xfrm>
          <a:prstGeom prst="rect">
            <a:avLst/>
          </a:prstGeom>
        </p:spPr>
      </p:pic>
      <p:sp>
        <p:nvSpPr>
          <p:cNvPr id="5" name="Zástupný symbol pro číslo snímku 10">
            <a:extLst>
              <a:ext uri="{FF2B5EF4-FFF2-40B4-BE49-F238E27FC236}">
                <a16:creationId xmlns:a16="http://schemas.microsoft.com/office/drawing/2014/main" id="{B4BE9113-91F0-DDFD-E11C-46CD2C2BD34F}"/>
              </a:ext>
            </a:extLst>
          </p:cNvPr>
          <p:cNvSpPr txBox="1">
            <a:spLocks/>
          </p:cNvSpPr>
          <p:nvPr/>
        </p:nvSpPr>
        <p:spPr>
          <a:xfrm>
            <a:off x="8571759" y="6511875"/>
            <a:ext cx="6214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3A04845-C53A-46B5-969D-238D5A3B6FB9}" type="slidenum">
              <a:rPr lang="cs-CZ" sz="1400" smtClean="0"/>
              <a:pPr/>
              <a:t>11</a:t>
            </a:fld>
            <a:r>
              <a:rPr lang="cs-CZ" sz="1400" dirty="0"/>
              <a:t>/16</a:t>
            </a:r>
          </a:p>
        </p:txBody>
      </p:sp>
    </p:spTree>
    <p:extLst>
      <p:ext uri="{BB962C8B-B14F-4D97-AF65-F5344CB8AC3E}">
        <p14:creationId xmlns:p14="http://schemas.microsoft.com/office/powerpoint/2010/main" val="42201727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D4EB26-D0D2-E9E4-228F-AE524628F9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32306D-047A-F413-A54A-B8DACC1CBC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552" y="188640"/>
            <a:ext cx="8604447" cy="1101322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accent1"/>
                </a:solidFill>
                <a:cs typeface="Arial" pitchFamily="34" charset="0"/>
              </a:rPr>
              <a:t>3. Smlouvy o odvádění odpadních vod</a:t>
            </a:r>
            <a:endParaRPr lang="cs-CZ" sz="2800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4C99DFB-D095-A34F-043F-2D68DD6E8E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1070" y="1255703"/>
            <a:ext cx="8352928" cy="5328592"/>
          </a:xfrm>
        </p:spPr>
        <p:txBody>
          <a:bodyPr>
            <a:noAutofit/>
          </a:bodyPr>
          <a:lstStyle/>
          <a:p>
            <a:pPr algn="l"/>
            <a:r>
              <a:rPr lang="cs-CZ" sz="2400" b="1" dirty="0">
                <a:solidFill>
                  <a:schemeClr val="tx1"/>
                </a:solidFill>
              </a:rPr>
              <a:t>Časový harmonogram:</a:t>
            </a:r>
          </a:p>
          <a:p>
            <a:pPr algn="l"/>
            <a:endParaRPr lang="cs-CZ" sz="1800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</a:rPr>
              <a:t>Zahájení uzavírání smluv o odvádění odpadních vod </a:t>
            </a:r>
            <a:r>
              <a:rPr lang="cs-CZ" sz="2000" b="1" dirty="0">
                <a:solidFill>
                  <a:srgbClr val="FF0000"/>
                </a:solidFill>
              </a:rPr>
              <a:t>2/2026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</a:rPr>
              <a:t>Předpokládaný termín ukončení </a:t>
            </a:r>
            <a:r>
              <a:rPr lang="cs-CZ" sz="2000" b="1" dirty="0">
                <a:solidFill>
                  <a:srgbClr val="FF0000"/>
                </a:solidFill>
              </a:rPr>
              <a:t>5/2026</a:t>
            </a:r>
          </a:p>
          <a:p>
            <a:pPr algn="l"/>
            <a:endParaRPr lang="cs-CZ" sz="1800" dirty="0">
              <a:solidFill>
                <a:schemeClr val="tx1"/>
              </a:solidFill>
            </a:endParaRPr>
          </a:p>
          <a:p>
            <a:pPr algn="just"/>
            <a:r>
              <a:rPr lang="cs-CZ" sz="1800" b="1" dirty="0">
                <a:solidFill>
                  <a:schemeClr val="tx1"/>
                </a:solidFill>
              </a:rPr>
              <a:t>Upozornění:</a:t>
            </a:r>
          </a:p>
          <a:p>
            <a:pPr algn="just"/>
            <a:r>
              <a:rPr lang="cs-CZ" sz="1800" dirty="0">
                <a:solidFill>
                  <a:schemeClr val="tx1"/>
                </a:solidFill>
              </a:rPr>
              <a:t>Producent, který odmítne uzavření smlouvy a prokazatelně obci neprokáže, že nakládá </a:t>
            </a:r>
            <a:br>
              <a:rPr lang="cs-CZ" sz="1800" dirty="0">
                <a:solidFill>
                  <a:schemeClr val="tx1"/>
                </a:solidFill>
              </a:rPr>
            </a:br>
            <a:r>
              <a:rPr lang="cs-CZ" sz="1800" dirty="0">
                <a:solidFill>
                  <a:schemeClr val="tx1"/>
                </a:solidFill>
              </a:rPr>
              <a:t>s odpadními vodami jiným způsobem dle zákona, tak bude předán k dořešení </a:t>
            </a:r>
            <a:br>
              <a:rPr lang="cs-CZ" sz="1800" dirty="0">
                <a:solidFill>
                  <a:schemeClr val="tx1"/>
                </a:solidFill>
              </a:rPr>
            </a:br>
            <a:r>
              <a:rPr lang="cs-CZ" sz="1800" dirty="0">
                <a:solidFill>
                  <a:schemeClr val="tx1"/>
                </a:solidFill>
              </a:rPr>
              <a:t>na stavební/vodoprávní úřad v Hlučíně.</a:t>
            </a:r>
          </a:p>
          <a:p>
            <a:pPr algn="just"/>
            <a:endParaRPr lang="cs-CZ" sz="1800" dirty="0">
              <a:solidFill>
                <a:schemeClr val="tx1"/>
              </a:solidFill>
            </a:endParaRPr>
          </a:p>
          <a:p>
            <a:pPr algn="just"/>
            <a:r>
              <a:rPr lang="cs-CZ" sz="1800" b="1" dirty="0">
                <a:solidFill>
                  <a:schemeClr val="tx1"/>
                </a:solidFill>
              </a:rPr>
              <a:t>Za prokázání jiného nakládání s odpadními vodami se považuje: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</a:rPr>
              <a:t>Předložení projektové dokumentace, vydané (platné) povolení k vypouštění odpadních vod (do povrchových toků nebo do vod podzemních).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</a:rPr>
              <a:t>Doklady (faktury) o množství dodané pitné vody a doklady (faktury) o množství vyvezené odpadní vody oprávněným subjektem.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18665D26-6F3E-28FA-4CD7-498AEF043586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71"/>
          <a:stretch/>
        </p:blipFill>
        <p:spPr>
          <a:xfrm>
            <a:off x="-1" y="0"/>
            <a:ext cx="682809" cy="6858000"/>
          </a:xfrm>
          <a:prstGeom prst="rect">
            <a:avLst/>
          </a:prstGeom>
        </p:spPr>
      </p:pic>
      <p:sp>
        <p:nvSpPr>
          <p:cNvPr id="5" name="Zástupný symbol pro číslo snímku 10">
            <a:extLst>
              <a:ext uri="{FF2B5EF4-FFF2-40B4-BE49-F238E27FC236}">
                <a16:creationId xmlns:a16="http://schemas.microsoft.com/office/drawing/2014/main" id="{CE2608B2-6A55-0F87-A88E-355D8D3487D5}"/>
              </a:ext>
            </a:extLst>
          </p:cNvPr>
          <p:cNvSpPr txBox="1">
            <a:spLocks/>
          </p:cNvSpPr>
          <p:nvPr/>
        </p:nvSpPr>
        <p:spPr>
          <a:xfrm>
            <a:off x="8571759" y="6511875"/>
            <a:ext cx="6214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3A04845-C53A-46B5-969D-238D5A3B6FB9}" type="slidenum">
              <a:rPr lang="cs-CZ" sz="1400" smtClean="0"/>
              <a:pPr/>
              <a:t>12</a:t>
            </a:fld>
            <a:r>
              <a:rPr lang="cs-CZ" sz="1400" dirty="0"/>
              <a:t>/16</a:t>
            </a:r>
          </a:p>
        </p:txBody>
      </p:sp>
    </p:spTree>
    <p:extLst>
      <p:ext uri="{BB962C8B-B14F-4D97-AF65-F5344CB8AC3E}">
        <p14:creationId xmlns:p14="http://schemas.microsoft.com/office/powerpoint/2010/main" val="2710481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CA3BFA-6B11-7DEC-5B51-B3F36E84C2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0EB408-A4DE-BF44-8FD7-701C0421CF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552" y="188640"/>
            <a:ext cx="8604447" cy="1101322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accent1"/>
                </a:solidFill>
                <a:cs typeface="Arial" pitchFamily="34" charset="0"/>
              </a:rPr>
              <a:t>4. Problematika zavedení stočného</a:t>
            </a:r>
            <a:endParaRPr lang="cs-CZ" sz="2800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6ECC2E86-73F5-74AE-B0F6-B5338C7B48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2808" y="1255703"/>
            <a:ext cx="8361190" cy="5328592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srgbClr val="FF0000"/>
                </a:solidFill>
                <a:latin typeface="+mj-lt"/>
              </a:rPr>
              <a:t>Dnes je stočné 0 Kč/m</a:t>
            </a:r>
            <a:r>
              <a:rPr lang="cs-CZ" sz="2400" b="1" baseline="30000" dirty="0">
                <a:solidFill>
                  <a:srgbClr val="FF0000"/>
                </a:solidFill>
                <a:latin typeface="+mj-lt"/>
              </a:rPr>
              <a:t>3</a:t>
            </a:r>
            <a:r>
              <a:rPr lang="cs-CZ" sz="2400" b="1" dirty="0">
                <a:solidFill>
                  <a:srgbClr val="FF0000"/>
                </a:solidFill>
                <a:latin typeface="+mj-lt"/>
              </a:rPr>
              <a:t>, obec vše platí.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400" b="1" dirty="0">
                <a:solidFill>
                  <a:srgbClr val="FF0000"/>
                </a:solidFill>
                <a:latin typeface="+mj-lt"/>
              </a:rPr>
              <a:t>V roce 2026 bude stočné dál 0 Kč/m</a:t>
            </a:r>
            <a:r>
              <a:rPr lang="cs-CZ" sz="2400" b="1" baseline="30000" dirty="0">
                <a:solidFill>
                  <a:srgbClr val="FF0000"/>
                </a:solidFill>
                <a:latin typeface="+mj-lt"/>
              </a:rPr>
              <a:t>3</a:t>
            </a:r>
            <a:r>
              <a:rPr lang="cs-CZ" sz="2400" b="1" dirty="0">
                <a:solidFill>
                  <a:srgbClr val="FF0000"/>
                </a:solidFill>
                <a:latin typeface="+mj-lt"/>
              </a:rPr>
              <a:t>.</a:t>
            </a:r>
          </a:p>
          <a:p>
            <a:pPr algn="l"/>
            <a:endParaRPr lang="cs-CZ" sz="2000" b="1" dirty="0">
              <a:solidFill>
                <a:srgbClr val="FF0000"/>
              </a:solidFill>
              <a:latin typeface="+mj-lt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  <a:latin typeface="+mj-lt"/>
              </a:rPr>
              <a:t>Pokud obec </a:t>
            </a:r>
            <a:r>
              <a:rPr lang="cs-CZ" sz="2000" b="1" dirty="0">
                <a:solidFill>
                  <a:schemeClr val="tx1"/>
                </a:solidFill>
                <a:latin typeface="+mj-lt"/>
              </a:rPr>
              <a:t>nezavede stočné diskvalifikuje se jako příjemce dotací !!!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  <a:latin typeface="+mj-lt"/>
              </a:rPr>
              <a:t>Bez dotací nebude obec schopna v budoucnu financovat větší opravy a obnovu kanalizace</a:t>
            </a:r>
          </a:p>
          <a:p>
            <a:pPr algn="l"/>
            <a:endParaRPr lang="cs-CZ" sz="1050" dirty="0">
              <a:solidFill>
                <a:schemeClr val="tx1"/>
              </a:solidFill>
              <a:latin typeface="+mj-lt"/>
            </a:endParaRPr>
          </a:p>
          <a:p>
            <a:pPr algn="l"/>
            <a:r>
              <a:rPr lang="cs-CZ" sz="2000" b="1" dirty="0">
                <a:solidFill>
                  <a:schemeClr val="tx1"/>
                </a:solidFill>
                <a:latin typeface="+mj-lt"/>
              </a:rPr>
              <a:t>Jaké může být stočné v budoucnu?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  <a:latin typeface="+mj-lt"/>
              </a:rPr>
              <a:t>Průměrná spotřeba 1 osoby: 35 m</a:t>
            </a:r>
            <a:r>
              <a:rPr lang="cs-CZ" sz="2000" baseline="30000" dirty="0">
                <a:solidFill>
                  <a:schemeClr val="tx1"/>
                </a:solidFill>
                <a:latin typeface="+mj-lt"/>
              </a:rPr>
              <a:t>3</a:t>
            </a:r>
            <a:r>
              <a:rPr lang="cs-CZ" sz="2000" dirty="0">
                <a:solidFill>
                  <a:schemeClr val="tx1"/>
                </a:solidFill>
                <a:latin typeface="+mj-lt"/>
              </a:rPr>
              <a:t>/rok</a:t>
            </a:r>
          </a:p>
          <a:p>
            <a:pPr algn="l"/>
            <a:endParaRPr lang="cs-CZ" sz="2000" dirty="0">
              <a:solidFill>
                <a:schemeClr val="tx1"/>
              </a:solidFill>
              <a:latin typeface="+mj-lt"/>
            </a:endParaRPr>
          </a:p>
          <a:p>
            <a:pPr algn="l"/>
            <a:r>
              <a:rPr lang="cs-CZ" sz="1800" dirty="0">
                <a:solidFill>
                  <a:schemeClr val="tx1"/>
                </a:solidFill>
                <a:latin typeface="+mj-lt"/>
              </a:rPr>
              <a:t>V případě zahrnutí všech nákladů včetně PFO cca </a:t>
            </a:r>
            <a:r>
              <a:rPr lang="cs-CZ" sz="1800" b="1" dirty="0">
                <a:solidFill>
                  <a:srgbClr val="FF0000"/>
                </a:solidFill>
                <a:latin typeface="+mj-lt"/>
              </a:rPr>
              <a:t>35 Kč/m</a:t>
            </a:r>
            <a:r>
              <a:rPr lang="cs-CZ" sz="1800" b="1" baseline="30000" dirty="0">
                <a:solidFill>
                  <a:srgbClr val="FF0000"/>
                </a:solidFill>
                <a:latin typeface="+mj-lt"/>
              </a:rPr>
              <a:t>3</a:t>
            </a:r>
            <a:r>
              <a:rPr lang="cs-CZ" sz="18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cs-CZ" sz="1800" dirty="0">
                <a:solidFill>
                  <a:schemeClr val="tx1"/>
                </a:solidFill>
                <a:latin typeface="+mj-lt"/>
              </a:rPr>
              <a:t>(1225 Kč /osoba/rok).</a:t>
            </a:r>
          </a:p>
          <a:p>
            <a:pPr algn="l"/>
            <a:r>
              <a:rPr lang="cs-CZ" sz="1800" dirty="0">
                <a:solidFill>
                  <a:schemeClr val="tx1"/>
                </a:solidFill>
                <a:latin typeface="+mj-lt"/>
              </a:rPr>
              <a:t>V případě, že PFO zůstane hrazeno z rozpočtu obce cca </a:t>
            </a:r>
            <a:r>
              <a:rPr lang="cs-CZ" sz="1800" b="1" dirty="0">
                <a:solidFill>
                  <a:srgbClr val="FF0000"/>
                </a:solidFill>
                <a:latin typeface="+mj-lt"/>
              </a:rPr>
              <a:t>20 Kč/m</a:t>
            </a:r>
            <a:r>
              <a:rPr lang="cs-CZ" sz="1800" b="1" baseline="30000" dirty="0">
                <a:solidFill>
                  <a:srgbClr val="FF0000"/>
                </a:solidFill>
                <a:latin typeface="+mj-lt"/>
              </a:rPr>
              <a:t>3</a:t>
            </a:r>
            <a:r>
              <a:rPr lang="cs-CZ" sz="18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cs-CZ" sz="1800" dirty="0">
                <a:solidFill>
                  <a:schemeClr val="tx1"/>
                </a:solidFill>
                <a:latin typeface="+mj-lt"/>
              </a:rPr>
              <a:t>(700 Kč /osoba/rok).</a:t>
            </a:r>
          </a:p>
          <a:p>
            <a:pPr algn="l"/>
            <a:endParaRPr lang="cs-CZ" sz="2000" dirty="0">
              <a:solidFill>
                <a:schemeClr val="tx1"/>
              </a:solidFill>
              <a:latin typeface="+mj-lt"/>
            </a:endParaRPr>
          </a:p>
          <a:p>
            <a:pPr algn="l"/>
            <a:endParaRPr lang="cs-CZ" sz="20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83790DB7-8B6B-0175-9690-A5D16637BF68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71"/>
          <a:stretch/>
        </p:blipFill>
        <p:spPr>
          <a:xfrm>
            <a:off x="-1" y="0"/>
            <a:ext cx="682809" cy="6858000"/>
          </a:xfrm>
          <a:prstGeom prst="rect">
            <a:avLst/>
          </a:prstGeom>
        </p:spPr>
      </p:pic>
      <p:sp>
        <p:nvSpPr>
          <p:cNvPr id="5" name="Zástupný symbol pro číslo snímku 10">
            <a:extLst>
              <a:ext uri="{FF2B5EF4-FFF2-40B4-BE49-F238E27FC236}">
                <a16:creationId xmlns:a16="http://schemas.microsoft.com/office/drawing/2014/main" id="{4CBAFC64-9C0F-819E-4FD7-398867C9558A}"/>
              </a:ext>
            </a:extLst>
          </p:cNvPr>
          <p:cNvSpPr txBox="1">
            <a:spLocks/>
          </p:cNvSpPr>
          <p:nvPr/>
        </p:nvSpPr>
        <p:spPr>
          <a:xfrm>
            <a:off x="8571759" y="6511875"/>
            <a:ext cx="6214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3A04845-C53A-46B5-969D-238D5A3B6FB9}" type="slidenum">
              <a:rPr lang="cs-CZ" sz="1400" smtClean="0"/>
              <a:pPr/>
              <a:t>13</a:t>
            </a:fld>
            <a:r>
              <a:rPr lang="cs-CZ" sz="1400" dirty="0"/>
              <a:t>/16</a:t>
            </a:r>
          </a:p>
        </p:txBody>
      </p:sp>
    </p:spTree>
    <p:extLst>
      <p:ext uri="{BB962C8B-B14F-4D97-AF65-F5344CB8AC3E}">
        <p14:creationId xmlns:p14="http://schemas.microsoft.com/office/powerpoint/2010/main" val="16635054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3FA66A-1D1D-8E29-E4F5-8E447186B7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2633C8-450A-02D6-1679-14815775DA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552" y="188640"/>
            <a:ext cx="8604447" cy="1101322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accent1"/>
                </a:solidFill>
                <a:cs typeface="Arial" pitchFamily="34" charset="0"/>
              </a:rPr>
              <a:t>5. Budoucnost nakládání s odpadními vodami v obci </a:t>
            </a:r>
            <a:endParaRPr lang="cs-CZ" sz="2800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78F8AD35-90C0-1A2C-4E1F-45A670A398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1503" y="1196752"/>
            <a:ext cx="8352928" cy="5184576"/>
          </a:xfrm>
        </p:spPr>
        <p:txBody>
          <a:bodyPr>
            <a:noAutofit/>
          </a:bodyPr>
          <a:lstStyle/>
          <a:p>
            <a:pPr algn="l"/>
            <a:r>
              <a:rPr lang="cs-CZ" sz="2000" b="1" dirty="0">
                <a:solidFill>
                  <a:schemeClr val="tx1"/>
                </a:solidFill>
                <a:latin typeface="+mj-lt"/>
              </a:rPr>
              <a:t>Původní záměr řešení dlouhodobě prezentovaný občanům obce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1"/>
                </a:solidFill>
                <a:latin typeface="+mj-lt"/>
              </a:rPr>
              <a:t>Záměr pochází ze studie z roku 2018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1"/>
                </a:solidFill>
                <a:latin typeface="+mj-lt"/>
              </a:rPr>
              <a:t>Využití stávající jednotné kanalizace a postavit ČOV (vertikální filtr)</a:t>
            </a:r>
          </a:p>
          <a:p>
            <a:pPr algn="l"/>
            <a:r>
              <a:rPr lang="cs-CZ" sz="1600" b="1" dirty="0">
                <a:solidFill>
                  <a:schemeClr val="tx1"/>
                </a:solidFill>
                <a:latin typeface="+mj-lt"/>
              </a:rPr>
              <a:t>Tuto variantu již nelze považovat za provozně dostatečnou ani dlouhodobě udržitelnou </a:t>
            </a:r>
            <a:r>
              <a:rPr lang="cs-CZ" sz="1600" b="1" dirty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, proto se od ní odstoupilo. </a:t>
            </a:r>
          </a:p>
          <a:p>
            <a:pPr algn="l"/>
            <a:r>
              <a:rPr lang="cs-CZ" sz="1600" b="1" dirty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Důvody:	</a:t>
            </a:r>
            <a:r>
              <a:rPr lang="cs-CZ" sz="1600" dirty="0">
                <a:solidFill>
                  <a:schemeClr val="tx1"/>
                </a:solidFill>
              </a:rPr>
              <a:t>zpřísnění limitů pro kvalitu vypouštěných odpadních vod</a:t>
            </a:r>
          </a:p>
          <a:p>
            <a:pPr lvl="2" algn="l"/>
            <a:r>
              <a:rPr lang="cs-CZ" sz="1600" dirty="0">
                <a:solidFill>
                  <a:schemeClr val="tx1"/>
                </a:solidFill>
              </a:rPr>
              <a:t>záplavové území</a:t>
            </a:r>
          </a:p>
          <a:p>
            <a:pPr lvl="2" algn="l"/>
            <a:r>
              <a:rPr lang="cs-CZ" sz="1600" dirty="0">
                <a:solidFill>
                  <a:schemeClr val="tx1"/>
                </a:solidFill>
              </a:rPr>
              <a:t>velikost obce</a:t>
            </a:r>
            <a:endParaRPr lang="cs-CZ" sz="1050" b="1" dirty="0">
              <a:solidFill>
                <a:srgbClr val="FF0000"/>
              </a:solidFill>
              <a:latin typeface="+mj-lt"/>
            </a:endParaRPr>
          </a:p>
          <a:p>
            <a:pPr algn="l"/>
            <a:r>
              <a:rPr lang="cs-CZ" sz="2000" b="1" dirty="0">
                <a:solidFill>
                  <a:srgbClr val="FF0000"/>
                </a:solidFill>
                <a:latin typeface="+mj-lt"/>
              </a:rPr>
              <a:t>Nová studie</a:t>
            </a:r>
            <a:r>
              <a:rPr lang="cs-CZ" sz="2000" b="1" dirty="0">
                <a:solidFill>
                  <a:schemeClr val="tx1"/>
                </a:solidFill>
                <a:latin typeface="+mj-lt"/>
              </a:rPr>
              <a:t> odkanalizování obce Kozmice- </a:t>
            </a:r>
            <a:r>
              <a:rPr lang="cs-CZ" sz="2000" dirty="0">
                <a:solidFill>
                  <a:schemeClr val="tx1"/>
                </a:solidFill>
                <a:latin typeface="+mj-lt"/>
              </a:rPr>
              <a:t>již se zpracovává </a:t>
            </a:r>
            <a:r>
              <a:rPr lang="cs-CZ" sz="2000" dirty="0">
                <a:solidFill>
                  <a:schemeClr val="tx1"/>
                </a:solidFill>
                <a:latin typeface="+mj-lt"/>
                <a:sym typeface="Wingdings" panose="05000000000000000000" pitchFamily="2" charset="2"/>
              </a:rPr>
              <a:t></a:t>
            </a:r>
            <a:endParaRPr lang="cs-CZ" sz="2000" dirty="0">
              <a:solidFill>
                <a:schemeClr val="tx1"/>
              </a:solidFill>
              <a:latin typeface="+mj-lt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  <a:latin typeface="+mj-lt"/>
              </a:rPr>
              <a:t>Studie prověří možnosti realizace nové splaškové kanalizace a ČOV.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  <a:latin typeface="+mj-lt"/>
              </a:rPr>
              <a:t>Studie řeší již detail téměř každé ulice.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tx1"/>
                </a:solidFill>
                <a:latin typeface="+mj-lt"/>
              </a:rPr>
              <a:t>Zahájení studie 8/2025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tx1"/>
                </a:solidFill>
                <a:latin typeface="+mj-lt"/>
              </a:rPr>
              <a:t>Dokončení studie 5/2026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tx1"/>
                </a:solidFill>
                <a:latin typeface="+mj-lt"/>
              </a:rPr>
              <a:t>Výběr finální varianty řešení 12/2026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tx1"/>
                </a:solidFill>
                <a:latin typeface="+mj-lt"/>
              </a:rPr>
              <a:t>Zadání projekčních prací rok 2027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tx1"/>
                </a:solidFill>
                <a:latin typeface="+mj-lt"/>
              </a:rPr>
              <a:t>Zahájení stavebních prací cca rok 2029-2030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tx1"/>
                </a:solidFill>
                <a:latin typeface="+mj-lt"/>
              </a:rPr>
              <a:t>Dokončení stavby nové kanalizace a ČOV cca rok 2032-2033</a:t>
            </a:r>
          </a:p>
          <a:p>
            <a:pPr lvl="1" algn="l"/>
            <a:endParaRPr lang="cs-CZ" sz="1400" dirty="0">
              <a:solidFill>
                <a:schemeClr val="tx1"/>
              </a:solidFill>
              <a:latin typeface="+mj-lt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cs-CZ" sz="1400" dirty="0">
              <a:solidFill>
                <a:schemeClr val="tx1"/>
              </a:solidFill>
              <a:latin typeface="+mj-lt"/>
            </a:endParaRPr>
          </a:p>
          <a:p>
            <a:pPr marL="0" lvl="1" algn="l"/>
            <a:endParaRPr lang="cs-CZ" sz="1100" dirty="0">
              <a:solidFill>
                <a:schemeClr val="tx1"/>
              </a:solidFill>
              <a:latin typeface="+mj-lt"/>
            </a:endParaRPr>
          </a:p>
          <a:p>
            <a:pPr lvl="1" algn="l"/>
            <a:endParaRPr lang="cs-CZ" sz="1400" dirty="0">
              <a:solidFill>
                <a:schemeClr val="tx1"/>
              </a:solidFill>
              <a:latin typeface="+mj-lt"/>
            </a:endParaRPr>
          </a:p>
          <a:p>
            <a:pPr marL="447675" lvl="1" indent="-169863" algn="l">
              <a:buFont typeface="Arial" panose="020B0604020202020204" pitchFamily="34" charset="0"/>
              <a:buChar char="•"/>
            </a:pPr>
            <a:endParaRPr lang="cs-CZ" sz="1400" dirty="0">
              <a:solidFill>
                <a:schemeClr val="tx1"/>
              </a:solidFill>
              <a:latin typeface="+mj-lt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2000" b="1" dirty="0">
              <a:solidFill>
                <a:srgbClr val="FF0000"/>
              </a:solidFill>
              <a:latin typeface="+mj-lt"/>
            </a:endParaRPr>
          </a:p>
          <a:p>
            <a:pPr algn="l"/>
            <a:endParaRPr lang="cs-CZ" sz="2000" dirty="0">
              <a:solidFill>
                <a:schemeClr val="tx1"/>
              </a:solidFill>
              <a:latin typeface="+mj-lt"/>
            </a:endParaRPr>
          </a:p>
          <a:p>
            <a:pPr algn="l"/>
            <a:endParaRPr lang="cs-CZ" sz="2000" dirty="0">
              <a:solidFill>
                <a:schemeClr val="tx1"/>
              </a:solidFill>
              <a:latin typeface="+mj-lt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000" dirty="0">
              <a:solidFill>
                <a:schemeClr val="tx1"/>
              </a:solidFill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0E7ACB94-B539-C3D7-EFF4-E5BB9EA89DF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71"/>
          <a:stretch/>
        </p:blipFill>
        <p:spPr>
          <a:xfrm>
            <a:off x="-1" y="0"/>
            <a:ext cx="682809" cy="6858000"/>
          </a:xfrm>
          <a:prstGeom prst="rect">
            <a:avLst/>
          </a:prstGeom>
        </p:spPr>
      </p:pic>
      <p:sp>
        <p:nvSpPr>
          <p:cNvPr id="5" name="Zástupný symbol pro číslo snímku 10">
            <a:extLst>
              <a:ext uri="{FF2B5EF4-FFF2-40B4-BE49-F238E27FC236}">
                <a16:creationId xmlns:a16="http://schemas.microsoft.com/office/drawing/2014/main" id="{4291037B-394D-FEB7-58FB-355E1C431CA6}"/>
              </a:ext>
            </a:extLst>
          </p:cNvPr>
          <p:cNvSpPr txBox="1">
            <a:spLocks/>
          </p:cNvSpPr>
          <p:nvPr/>
        </p:nvSpPr>
        <p:spPr>
          <a:xfrm>
            <a:off x="8571759" y="6511875"/>
            <a:ext cx="6214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3A04845-C53A-46B5-969D-238D5A3B6FB9}" type="slidenum">
              <a:rPr lang="cs-CZ" sz="1400" smtClean="0"/>
              <a:pPr/>
              <a:t>14</a:t>
            </a:fld>
            <a:r>
              <a:rPr lang="cs-CZ" sz="1400" dirty="0"/>
              <a:t>/16</a:t>
            </a:r>
          </a:p>
        </p:txBody>
      </p:sp>
    </p:spTree>
    <p:extLst>
      <p:ext uri="{BB962C8B-B14F-4D97-AF65-F5344CB8AC3E}">
        <p14:creationId xmlns:p14="http://schemas.microsoft.com/office/powerpoint/2010/main" val="3040143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EE82D8-3835-5E31-6E8F-475F8A59F5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BF5956-938C-2ED4-865E-B6F31C8CCD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552" y="188640"/>
            <a:ext cx="8604447" cy="1101322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accent1"/>
                </a:solidFill>
                <a:cs typeface="Arial" pitchFamily="34" charset="0"/>
              </a:rPr>
              <a:t>5. Budoucnost nakládání s odpadními vodami v obci </a:t>
            </a:r>
            <a:endParaRPr lang="cs-CZ" sz="2800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6E31E87C-9CE0-2487-6F48-1B244EC128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1503" y="1196752"/>
            <a:ext cx="8352928" cy="5616624"/>
          </a:xfrm>
        </p:spPr>
        <p:txBody>
          <a:bodyPr>
            <a:noAutofit/>
          </a:bodyPr>
          <a:lstStyle/>
          <a:p>
            <a:pPr marL="0" lvl="1" algn="l"/>
            <a:endParaRPr lang="cs-CZ" sz="1200" dirty="0">
              <a:solidFill>
                <a:schemeClr val="tx1"/>
              </a:solidFill>
              <a:latin typeface="+mj-lt"/>
            </a:endParaRPr>
          </a:p>
          <a:p>
            <a:pPr marL="0" lvl="1" algn="l"/>
            <a:r>
              <a:rPr lang="cs-CZ" sz="2000" b="1" dirty="0">
                <a:solidFill>
                  <a:schemeClr val="tx1"/>
                </a:solidFill>
              </a:rPr>
              <a:t>Budoucí </a:t>
            </a:r>
            <a:r>
              <a:rPr lang="cs-CZ" sz="2000" b="1" dirty="0">
                <a:solidFill>
                  <a:srgbClr val="FF0000"/>
                </a:solidFill>
              </a:rPr>
              <a:t>výhody</a:t>
            </a:r>
            <a:r>
              <a:rPr lang="cs-CZ" sz="2000" b="1" dirty="0">
                <a:solidFill>
                  <a:schemeClr val="tx1"/>
                </a:solidFill>
              </a:rPr>
              <a:t> výstavby nové kanalizace</a:t>
            </a:r>
          </a:p>
          <a:p>
            <a:pPr marL="285750" lvl="1" indent="-285750" algn="l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1"/>
                </a:solidFill>
              </a:rPr>
              <a:t>Dlouhodobě provozně a finančně udržitelný provoz. </a:t>
            </a:r>
          </a:p>
          <a:p>
            <a:pPr marL="285750" lvl="1" indent="-285750" algn="l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1"/>
                </a:solidFill>
              </a:rPr>
              <a:t>S novou čistírnou odpadních vod bude obec splňovat zákonné požadavky.</a:t>
            </a:r>
          </a:p>
          <a:p>
            <a:pPr marL="285750" lvl="1" indent="-285750" algn="l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1"/>
                </a:solidFill>
              </a:rPr>
              <a:t>Finanční stabilizace provozu – pro obec i občany</a:t>
            </a:r>
          </a:p>
          <a:p>
            <a:pPr marL="285750" lvl="1" indent="-285750" algn="l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1"/>
                </a:solidFill>
              </a:rPr>
              <a:t>Obci se otevřou další možnosti čerpání dotací na dešťovou kanalizací (stará původní).</a:t>
            </a:r>
          </a:p>
          <a:p>
            <a:pPr marL="0" lvl="1" algn="l"/>
            <a:endParaRPr lang="cs-CZ" sz="1600" dirty="0">
              <a:solidFill>
                <a:schemeClr val="tx1"/>
              </a:solidFill>
              <a:latin typeface="+mj-lt"/>
            </a:endParaRPr>
          </a:p>
          <a:p>
            <a:pPr marL="0" lvl="1" algn="l"/>
            <a:r>
              <a:rPr lang="cs-CZ" sz="2000" b="1" dirty="0">
                <a:solidFill>
                  <a:schemeClr val="tx1"/>
                </a:solidFill>
                <a:latin typeface="+mj-lt"/>
              </a:rPr>
              <a:t>Budoucí </a:t>
            </a:r>
            <a:r>
              <a:rPr lang="cs-CZ" sz="2000" b="1" dirty="0">
                <a:solidFill>
                  <a:srgbClr val="FF0000"/>
                </a:solidFill>
                <a:latin typeface="+mj-lt"/>
              </a:rPr>
              <a:t>nevýhody</a:t>
            </a:r>
            <a:r>
              <a:rPr lang="cs-CZ" sz="2000" b="1" dirty="0">
                <a:solidFill>
                  <a:schemeClr val="tx1"/>
                </a:solidFill>
                <a:latin typeface="+mj-lt"/>
              </a:rPr>
              <a:t> výstavby nové kanalizace</a:t>
            </a:r>
          </a:p>
          <a:p>
            <a:pPr marL="285750" lvl="1" indent="-285750" algn="l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1"/>
                </a:solidFill>
                <a:latin typeface="+mj-lt"/>
              </a:rPr>
              <a:t>Dotkne se to všech obyvatel obce. </a:t>
            </a:r>
          </a:p>
          <a:p>
            <a:pPr marL="285750" lvl="1" indent="-285750" algn="l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1"/>
                </a:solidFill>
                <a:latin typeface="+mj-lt"/>
              </a:rPr>
              <a:t>V každé cestě a ulici budou prováděny výkopové práce.</a:t>
            </a:r>
          </a:p>
          <a:p>
            <a:pPr marL="285750" lvl="1" indent="-285750" algn="l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1"/>
                </a:solidFill>
                <a:latin typeface="+mj-lt"/>
              </a:rPr>
              <a:t>Velká finanční náročnost pro rozjezd projektu + neuznatelné náklady projektu</a:t>
            </a:r>
          </a:p>
          <a:p>
            <a:pPr marL="285750" lvl="1" indent="-285750" algn="l">
              <a:buFont typeface="Arial" panose="020B0604020202020204" pitchFamily="34" charset="0"/>
              <a:buChar char="•"/>
            </a:pPr>
            <a:endParaRPr lang="cs-CZ" sz="1800" dirty="0">
              <a:solidFill>
                <a:schemeClr val="tx1"/>
              </a:solidFill>
              <a:latin typeface="+mj-lt"/>
            </a:endParaRPr>
          </a:p>
          <a:p>
            <a:pPr lvl="1" algn="l"/>
            <a:endParaRPr lang="cs-CZ" sz="1400" dirty="0">
              <a:solidFill>
                <a:schemeClr val="tx1"/>
              </a:solidFill>
              <a:latin typeface="+mj-lt"/>
            </a:endParaRPr>
          </a:p>
          <a:p>
            <a:pPr marL="447675" lvl="1" indent="-169863" algn="l">
              <a:buFont typeface="Arial" panose="020B0604020202020204" pitchFamily="34" charset="0"/>
              <a:buChar char="•"/>
            </a:pPr>
            <a:endParaRPr lang="cs-CZ" sz="1400" dirty="0">
              <a:solidFill>
                <a:schemeClr val="tx1"/>
              </a:solidFill>
              <a:latin typeface="+mj-lt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2000" b="1" dirty="0">
              <a:solidFill>
                <a:srgbClr val="FF0000"/>
              </a:solidFill>
              <a:latin typeface="+mj-lt"/>
            </a:endParaRPr>
          </a:p>
          <a:p>
            <a:pPr algn="l"/>
            <a:endParaRPr lang="cs-CZ" sz="2000" dirty="0">
              <a:solidFill>
                <a:schemeClr val="tx1"/>
              </a:solidFill>
              <a:latin typeface="+mj-lt"/>
            </a:endParaRPr>
          </a:p>
          <a:p>
            <a:pPr algn="l"/>
            <a:endParaRPr lang="cs-CZ" sz="2000" dirty="0">
              <a:solidFill>
                <a:schemeClr val="tx1"/>
              </a:solidFill>
              <a:latin typeface="+mj-lt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000" dirty="0">
              <a:solidFill>
                <a:schemeClr val="tx1"/>
              </a:solidFill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D7091CFE-2AC2-6B42-C369-8CC4E5BD581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71"/>
          <a:stretch/>
        </p:blipFill>
        <p:spPr>
          <a:xfrm>
            <a:off x="-1" y="0"/>
            <a:ext cx="682809" cy="6858000"/>
          </a:xfrm>
          <a:prstGeom prst="rect">
            <a:avLst/>
          </a:prstGeom>
        </p:spPr>
      </p:pic>
      <p:sp>
        <p:nvSpPr>
          <p:cNvPr id="5" name="Zástupný symbol pro číslo snímku 10">
            <a:extLst>
              <a:ext uri="{FF2B5EF4-FFF2-40B4-BE49-F238E27FC236}">
                <a16:creationId xmlns:a16="http://schemas.microsoft.com/office/drawing/2014/main" id="{BACEEBA8-96E3-39DC-3C04-0A98C122C554}"/>
              </a:ext>
            </a:extLst>
          </p:cNvPr>
          <p:cNvSpPr txBox="1">
            <a:spLocks/>
          </p:cNvSpPr>
          <p:nvPr/>
        </p:nvSpPr>
        <p:spPr>
          <a:xfrm>
            <a:off x="8571759" y="6511875"/>
            <a:ext cx="6214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3A04845-C53A-46B5-969D-238D5A3B6FB9}" type="slidenum">
              <a:rPr lang="cs-CZ" sz="1400" smtClean="0"/>
              <a:pPr/>
              <a:t>15</a:t>
            </a:fld>
            <a:r>
              <a:rPr lang="cs-CZ" sz="1400" dirty="0"/>
              <a:t>/16</a:t>
            </a:r>
          </a:p>
        </p:txBody>
      </p:sp>
    </p:spTree>
    <p:extLst>
      <p:ext uri="{BB962C8B-B14F-4D97-AF65-F5344CB8AC3E}">
        <p14:creationId xmlns:p14="http://schemas.microsoft.com/office/powerpoint/2010/main" val="9917104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B1B3C91A-FC70-2FD3-3317-6C0FF0E096B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71"/>
          <a:stretch/>
        </p:blipFill>
        <p:spPr>
          <a:xfrm>
            <a:off x="-1" y="0"/>
            <a:ext cx="682809" cy="6858000"/>
          </a:xfrm>
          <a:prstGeom prst="rect">
            <a:avLst/>
          </a:prstGeom>
        </p:spPr>
      </p:pic>
      <p:sp>
        <p:nvSpPr>
          <p:cNvPr id="4" name="Zástupný symbol pro číslo snímku 10">
            <a:extLst>
              <a:ext uri="{FF2B5EF4-FFF2-40B4-BE49-F238E27FC236}">
                <a16:creationId xmlns:a16="http://schemas.microsoft.com/office/drawing/2014/main" id="{61310E19-BC7A-5690-80F8-F5FA85BB11E4}"/>
              </a:ext>
            </a:extLst>
          </p:cNvPr>
          <p:cNvSpPr txBox="1">
            <a:spLocks/>
          </p:cNvSpPr>
          <p:nvPr/>
        </p:nvSpPr>
        <p:spPr>
          <a:xfrm>
            <a:off x="8571759" y="6511875"/>
            <a:ext cx="6214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3A04845-C53A-46B5-969D-238D5A3B6FB9}" type="slidenum">
              <a:rPr lang="cs-CZ" sz="1400" smtClean="0"/>
              <a:pPr/>
              <a:t>16</a:t>
            </a:fld>
            <a:r>
              <a:rPr lang="cs-CZ" sz="1400" dirty="0"/>
              <a:t>/16</a:t>
            </a:r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7E281E1-0AFB-DDBC-5AE3-DE9186AFC7E6}"/>
              </a:ext>
            </a:extLst>
          </p:cNvPr>
          <p:cNvSpPr txBox="1">
            <a:spLocks/>
          </p:cNvSpPr>
          <p:nvPr/>
        </p:nvSpPr>
        <p:spPr>
          <a:xfrm>
            <a:off x="395536" y="1700808"/>
            <a:ext cx="8604447" cy="11013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Děkuji za pozornost</a:t>
            </a:r>
            <a:endParaRPr lang="cs-CZ" sz="36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502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2808" y="0"/>
            <a:ext cx="7772400" cy="1470025"/>
          </a:xfrm>
        </p:spPr>
        <p:txBody>
          <a:bodyPr>
            <a:normAutofit/>
          </a:bodyPr>
          <a:lstStyle/>
          <a:p>
            <a:r>
              <a:rPr lang="cs-CZ" sz="4600" dirty="0">
                <a:solidFill>
                  <a:schemeClr val="accent1"/>
                </a:solidFill>
                <a:cs typeface="Arial" pitchFamily="34" charset="0"/>
              </a:rPr>
              <a:t>Proč se dnes scházíme?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64532" y="1556792"/>
            <a:ext cx="8405703" cy="4536504"/>
          </a:xfrm>
        </p:spPr>
        <p:txBody>
          <a:bodyPr>
            <a:normAutofit/>
          </a:bodyPr>
          <a:lstStyle/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  <a:latin typeface="+mj-lt"/>
                <a:cs typeface="Arial" pitchFamily="34" charset="0"/>
              </a:rPr>
              <a:t>Vysvětlení proč obec řeší nakládání s odpadními vodami včetně vazby </a:t>
            </a:r>
            <a:br>
              <a:rPr lang="cs-CZ" sz="2000" dirty="0">
                <a:solidFill>
                  <a:schemeClr val="tx1"/>
                </a:solidFill>
                <a:latin typeface="+mj-lt"/>
                <a:cs typeface="Arial" pitchFamily="34" charset="0"/>
              </a:rPr>
            </a:br>
            <a:r>
              <a:rPr lang="cs-CZ" sz="2000" dirty="0">
                <a:solidFill>
                  <a:schemeClr val="tx1"/>
                </a:solidFill>
                <a:latin typeface="+mj-lt"/>
                <a:cs typeface="Arial" pitchFamily="34" charset="0"/>
              </a:rPr>
              <a:t>na platnou legislativu.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  <a:latin typeface="+mj-lt"/>
                <a:cs typeface="Arial" pitchFamily="34" charset="0"/>
              </a:rPr>
              <a:t>Bude vysvětleno, proč stávající kanalizace a způsob vypouštění odpadních vod je dlouhodobě technicky a finančně neudržitelný.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  <a:latin typeface="+mj-lt"/>
                <a:cs typeface="Arial" pitchFamily="34" charset="0"/>
              </a:rPr>
              <a:t>Cílem dnešního veřejného setkání je vysvětlit současný stav, další postup </a:t>
            </a:r>
            <a:br>
              <a:rPr lang="cs-CZ" sz="2000" dirty="0">
                <a:solidFill>
                  <a:schemeClr val="tx1"/>
                </a:solidFill>
                <a:latin typeface="+mj-lt"/>
                <a:cs typeface="Arial" pitchFamily="34" charset="0"/>
              </a:rPr>
            </a:br>
            <a:r>
              <a:rPr lang="cs-CZ" sz="2000" dirty="0">
                <a:solidFill>
                  <a:schemeClr val="tx1"/>
                </a:solidFill>
                <a:latin typeface="+mj-lt"/>
                <a:cs typeface="Arial" pitchFamily="34" charset="0"/>
              </a:rPr>
              <a:t>a jejich dopady na obyvatele obce.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  <a:latin typeface="+mj-lt"/>
                <a:cs typeface="Arial" pitchFamily="34" charset="0"/>
              </a:rPr>
              <a:t>Tímto setkáním vznikne také prostor pro vaše dotazy a podněty.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71"/>
          <a:stretch/>
        </p:blipFill>
        <p:spPr>
          <a:xfrm>
            <a:off x="-1" y="0"/>
            <a:ext cx="682809" cy="6858000"/>
          </a:xfrm>
          <a:prstGeom prst="rect">
            <a:avLst/>
          </a:prstGeom>
        </p:spPr>
      </p:pic>
      <p:sp>
        <p:nvSpPr>
          <p:cNvPr id="7" name="Zástupný symbol pro číslo snímku 10">
            <a:extLst>
              <a:ext uri="{FF2B5EF4-FFF2-40B4-BE49-F238E27FC236}">
                <a16:creationId xmlns:a16="http://schemas.microsoft.com/office/drawing/2014/main" id="{9F903F3D-9091-0669-B5B8-F0FF68230A76}"/>
              </a:ext>
            </a:extLst>
          </p:cNvPr>
          <p:cNvSpPr txBox="1">
            <a:spLocks/>
          </p:cNvSpPr>
          <p:nvPr/>
        </p:nvSpPr>
        <p:spPr>
          <a:xfrm>
            <a:off x="8571759" y="6511875"/>
            <a:ext cx="6214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3A04845-C53A-46B5-969D-238D5A3B6FB9}" type="slidenum">
              <a:rPr lang="cs-CZ" sz="1400" smtClean="0"/>
              <a:pPr/>
              <a:t>2</a:t>
            </a:fld>
            <a:r>
              <a:rPr lang="cs-CZ" sz="1400" dirty="0"/>
              <a:t>/16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C11BF-7870-4B4E-EB3E-84EE26F7D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9B6ABE-F2E6-C87B-E5F5-C00108CA58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808" y="0"/>
            <a:ext cx="7772400" cy="1470025"/>
          </a:xfrm>
        </p:spPr>
        <p:txBody>
          <a:bodyPr>
            <a:normAutofit/>
          </a:bodyPr>
          <a:lstStyle/>
          <a:p>
            <a:r>
              <a:rPr lang="cs-CZ" sz="4600" dirty="0">
                <a:solidFill>
                  <a:schemeClr val="accent1"/>
                </a:solidFill>
                <a:cs typeface="Arial" pitchFamily="34" charset="0"/>
              </a:rPr>
              <a:t>Program dnešního setkání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2D32FDC-81DA-88A1-E8E5-3C0F2C0C6E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8297" y="1872156"/>
            <a:ext cx="8405703" cy="4536504"/>
          </a:xfrm>
        </p:spPr>
        <p:txBody>
          <a:bodyPr>
            <a:normAutofit/>
          </a:bodyPr>
          <a:lstStyle/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cs-CZ" sz="2800" dirty="0">
                <a:solidFill>
                  <a:schemeClr val="accent1"/>
                </a:solidFill>
                <a:latin typeface="+mj-lt"/>
                <a:cs typeface="Arial" pitchFamily="34" charset="0"/>
              </a:rPr>
              <a:t>Problematika provozu stávající kanalizace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cs-CZ" sz="2800" dirty="0">
                <a:solidFill>
                  <a:schemeClr val="accent1"/>
                </a:solidFill>
                <a:latin typeface="+mj-lt"/>
                <a:cs typeface="Arial" pitchFamily="34" charset="0"/>
              </a:rPr>
              <a:t>Producenti odpadních vod – zákonné požadavky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cs-CZ" sz="2800" dirty="0">
                <a:solidFill>
                  <a:schemeClr val="accent1"/>
                </a:solidFill>
                <a:latin typeface="+mj-lt"/>
                <a:cs typeface="Arial" pitchFamily="34" charset="0"/>
              </a:rPr>
              <a:t>Smlouvy o odvádění odpadních vod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cs-CZ" sz="2800" dirty="0">
                <a:solidFill>
                  <a:schemeClr val="accent1"/>
                </a:solidFill>
                <a:latin typeface="+mj-lt"/>
                <a:cs typeface="Arial" pitchFamily="34" charset="0"/>
              </a:rPr>
              <a:t>Problematika zavedení stočného</a:t>
            </a:r>
          </a:p>
          <a:p>
            <a:pPr marL="514350" indent="-514350" algn="l">
              <a:lnSpc>
                <a:spcPct val="150000"/>
              </a:lnSpc>
              <a:buFont typeface="+mj-lt"/>
              <a:buAutoNum type="arabicPeriod"/>
            </a:pPr>
            <a:r>
              <a:rPr lang="cs-CZ" sz="2800" dirty="0">
                <a:solidFill>
                  <a:schemeClr val="accent1"/>
                </a:solidFill>
                <a:latin typeface="+mj-lt"/>
                <a:cs typeface="Arial" pitchFamily="34" charset="0"/>
              </a:rPr>
              <a:t>Budoucnost nakládání s odpadními vodami v obci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F4916A23-6B33-E1A1-C475-AFFCFC04553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71"/>
          <a:stretch/>
        </p:blipFill>
        <p:spPr>
          <a:xfrm>
            <a:off x="-1" y="0"/>
            <a:ext cx="682809" cy="6858000"/>
          </a:xfrm>
          <a:prstGeom prst="rect">
            <a:avLst/>
          </a:prstGeom>
        </p:spPr>
      </p:pic>
      <p:sp>
        <p:nvSpPr>
          <p:cNvPr id="7" name="Zástupný symbol pro číslo snímku 10">
            <a:extLst>
              <a:ext uri="{FF2B5EF4-FFF2-40B4-BE49-F238E27FC236}">
                <a16:creationId xmlns:a16="http://schemas.microsoft.com/office/drawing/2014/main" id="{E6510ABA-C459-00FE-3FFD-D4997A87522B}"/>
              </a:ext>
            </a:extLst>
          </p:cNvPr>
          <p:cNvSpPr txBox="1">
            <a:spLocks/>
          </p:cNvSpPr>
          <p:nvPr/>
        </p:nvSpPr>
        <p:spPr>
          <a:xfrm>
            <a:off x="8571759" y="6511875"/>
            <a:ext cx="6214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3A04845-C53A-46B5-969D-238D5A3B6FB9}" type="slidenum">
              <a:rPr lang="cs-CZ" sz="1400" smtClean="0"/>
              <a:pPr/>
              <a:t>3</a:t>
            </a:fld>
            <a:r>
              <a:rPr lang="cs-CZ" sz="1400" dirty="0"/>
              <a:t>/16</a:t>
            </a:r>
          </a:p>
        </p:txBody>
      </p:sp>
    </p:spTree>
    <p:extLst>
      <p:ext uri="{BB962C8B-B14F-4D97-AF65-F5344CB8AC3E}">
        <p14:creationId xmlns:p14="http://schemas.microsoft.com/office/powerpoint/2010/main" val="570783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A2CE91-43E4-93CA-1BC0-413C7358E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D43F8A-4945-47E5-A614-92B9438621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552" y="188640"/>
            <a:ext cx="8604447" cy="1101322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accent1"/>
                </a:solidFill>
                <a:cs typeface="Arial" pitchFamily="34" charset="0"/>
              </a:rPr>
              <a:t>1. Problematika provozu stávající kanalizace</a:t>
            </a:r>
            <a:endParaRPr lang="cs-CZ" sz="2800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37277FA5-2393-0309-413D-5C57F39535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1289962"/>
            <a:ext cx="7920880" cy="5091366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  <a:latin typeface="+mj-lt"/>
              </a:rPr>
              <a:t>V obci je realizována jednotná kanalizace (cca 10 km)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  <a:latin typeface="+mj-lt"/>
              </a:rPr>
              <a:t>Tato jednotná kanalizace odvádí splaškové a srážkové vody dohromady</a:t>
            </a:r>
            <a:endParaRPr lang="cs-CZ" sz="1600" dirty="0">
              <a:solidFill>
                <a:schemeClr val="tx1"/>
              </a:solidFill>
              <a:latin typeface="+mj-lt"/>
            </a:endParaRP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  <a:latin typeface="+mj-lt"/>
              </a:rPr>
              <a:t>Kanalizace je zakončena v 7 kanalizačních výustích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  <a:latin typeface="+mj-lt"/>
              </a:rPr>
              <a:t>Následně je odpadní voda vypouštěna do vodních toků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chemeClr val="tx1"/>
                </a:solidFill>
                <a:latin typeface="+mj-lt"/>
              </a:rPr>
              <a:t>Proto lze odpadní vody do kanalizace vypouštět pouze po jejich předčištění !!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FF0000"/>
                </a:solidFill>
                <a:latin typeface="+mj-lt"/>
              </a:rPr>
              <a:t>Současný stav je do budoucna neudržitelný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FF0000"/>
                </a:solidFill>
                <a:latin typeface="+mj-lt"/>
              </a:rPr>
              <a:t>Přísnější zákonné požadavky na kvalitu vypouštěných odpadních vod do vodních toků</a:t>
            </a:r>
          </a:p>
          <a:p>
            <a:pPr algn="l"/>
            <a:endParaRPr lang="cs-CZ" sz="2000" dirty="0">
              <a:solidFill>
                <a:schemeClr val="tx1"/>
              </a:solidFill>
              <a:latin typeface="+mj-lt"/>
            </a:endParaRPr>
          </a:p>
          <a:p>
            <a:pPr algn="l"/>
            <a:endParaRPr lang="cs-CZ" sz="2000" dirty="0">
              <a:solidFill>
                <a:schemeClr val="tx1"/>
              </a:solidFill>
              <a:latin typeface="+mj-lt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000" dirty="0">
              <a:solidFill>
                <a:schemeClr val="tx1"/>
              </a:solidFill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9DDD2EBD-EB04-882F-A188-C32DF6DC92D3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71"/>
          <a:stretch/>
        </p:blipFill>
        <p:spPr>
          <a:xfrm>
            <a:off x="-1" y="0"/>
            <a:ext cx="682809" cy="6858000"/>
          </a:xfrm>
          <a:prstGeom prst="rect">
            <a:avLst/>
          </a:prstGeom>
        </p:spPr>
      </p:pic>
      <p:sp>
        <p:nvSpPr>
          <p:cNvPr id="5" name="Zástupný symbol pro číslo snímku 10">
            <a:extLst>
              <a:ext uri="{FF2B5EF4-FFF2-40B4-BE49-F238E27FC236}">
                <a16:creationId xmlns:a16="http://schemas.microsoft.com/office/drawing/2014/main" id="{41D1C821-5C31-AB08-24A2-2535A6497151}"/>
              </a:ext>
            </a:extLst>
          </p:cNvPr>
          <p:cNvSpPr txBox="1">
            <a:spLocks/>
          </p:cNvSpPr>
          <p:nvPr/>
        </p:nvSpPr>
        <p:spPr>
          <a:xfrm>
            <a:off x="8571759" y="6511875"/>
            <a:ext cx="6214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3A04845-C53A-46B5-969D-238D5A3B6FB9}" type="slidenum">
              <a:rPr lang="cs-CZ" sz="1400" smtClean="0"/>
              <a:pPr/>
              <a:t>4</a:t>
            </a:fld>
            <a:r>
              <a:rPr lang="cs-CZ" sz="1400" dirty="0"/>
              <a:t>/16</a:t>
            </a:r>
          </a:p>
        </p:txBody>
      </p:sp>
    </p:spTree>
    <p:extLst>
      <p:ext uri="{BB962C8B-B14F-4D97-AF65-F5344CB8AC3E}">
        <p14:creationId xmlns:p14="http://schemas.microsoft.com/office/powerpoint/2010/main" val="3321442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9689C1-05C8-9340-B227-861DA8A31A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58149B-977D-2051-0034-84C14ED343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552" y="188640"/>
            <a:ext cx="8604447" cy="1101322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accent1"/>
                </a:solidFill>
                <a:cs typeface="Arial" pitchFamily="34" charset="0"/>
              </a:rPr>
              <a:t>1. Problematika provozu stávající kanalizace</a:t>
            </a:r>
            <a:endParaRPr lang="cs-CZ" sz="2800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42938D0F-0FA9-62CF-046E-5C5429CC36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2808" y="980727"/>
            <a:ext cx="8353688" cy="5531147"/>
          </a:xfrm>
        </p:spPr>
        <p:txBody>
          <a:bodyPr>
            <a:noAutofit/>
          </a:bodyPr>
          <a:lstStyle/>
          <a:p>
            <a:pPr algn="l"/>
            <a:r>
              <a:rPr lang="cs-CZ" sz="1800" dirty="0">
                <a:solidFill>
                  <a:schemeClr val="tx1"/>
                </a:solidFill>
                <a:latin typeface="+mj-lt"/>
              </a:rPr>
              <a:t>Obec má podle zákona o </a:t>
            </a:r>
            <a:r>
              <a:rPr lang="cs-CZ" sz="1800" dirty="0" err="1">
                <a:solidFill>
                  <a:schemeClr val="tx1"/>
                </a:solidFill>
                <a:latin typeface="+mj-lt"/>
              </a:rPr>
              <a:t>VaK</a:t>
            </a:r>
            <a:r>
              <a:rPr lang="cs-CZ" sz="1800" dirty="0">
                <a:solidFill>
                  <a:schemeClr val="tx1"/>
                </a:solidFill>
                <a:latin typeface="+mj-lt"/>
              </a:rPr>
              <a:t> povinnost starat se o kanalizaci a zajišťovat její provoz. Nejde jen o „trubky v zemi“, ale o soubor technických a zákonných činností.</a:t>
            </a:r>
          </a:p>
          <a:p>
            <a:pPr algn="l"/>
            <a:endParaRPr lang="cs-CZ" sz="1800" dirty="0">
              <a:solidFill>
                <a:schemeClr val="tx1"/>
              </a:solidFill>
              <a:latin typeface="+mj-lt"/>
            </a:endParaRPr>
          </a:p>
          <a:p>
            <a:pPr algn="l"/>
            <a:r>
              <a:rPr lang="cs-CZ" sz="2000" b="1" dirty="0">
                <a:solidFill>
                  <a:schemeClr val="tx1"/>
                </a:solidFill>
                <a:latin typeface="+mj-lt"/>
              </a:rPr>
              <a:t>Co si pod tím lze představit v praxi: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  <a:latin typeface="+mj-lt"/>
              </a:rPr>
              <a:t>Pravidelná kontrola technického stavu kanalizace, tedy revizní prohlídky a sledování, zda kanalizace funguje, jak má.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  <a:latin typeface="+mj-lt"/>
              </a:rPr>
              <a:t>Běžné opravy, například výměna nebo oprava kanalizačních poklopů.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  <a:latin typeface="+mj-lt"/>
              </a:rPr>
              <a:t>Čištění kanalizace v případě zanesení.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  <a:latin typeface="+mj-lt"/>
              </a:rPr>
              <a:t>Havarijní opravy při propadech nebo poruchách kanalizace (v nedávné době musela obec řešit několik havárií s celkovými náklady přibližně 5 mil. Kč)</a:t>
            </a:r>
            <a:endParaRPr lang="cs-CZ" sz="1800" dirty="0">
              <a:solidFill>
                <a:schemeClr val="tx1"/>
              </a:solidFill>
            </a:endParaRPr>
          </a:p>
          <a:p>
            <a:pPr algn="l"/>
            <a:endParaRPr lang="cs-CZ" sz="2000" b="1" dirty="0">
              <a:solidFill>
                <a:srgbClr val="FF0000"/>
              </a:solidFill>
              <a:latin typeface="+mj-lt"/>
            </a:endParaRPr>
          </a:p>
          <a:p>
            <a:pPr algn="l"/>
            <a:endParaRPr lang="cs-CZ" sz="2000" dirty="0">
              <a:solidFill>
                <a:schemeClr val="tx1"/>
              </a:solidFill>
              <a:latin typeface="+mj-lt"/>
            </a:endParaRPr>
          </a:p>
          <a:p>
            <a:pPr algn="l"/>
            <a:endParaRPr lang="cs-CZ" sz="2000" dirty="0">
              <a:solidFill>
                <a:schemeClr val="tx1"/>
              </a:solidFill>
              <a:latin typeface="+mj-lt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000" dirty="0">
              <a:solidFill>
                <a:schemeClr val="tx1"/>
              </a:solidFill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3DEE40BB-E361-B47C-3BFA-44176CFD7676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71"/>
          <a:stretch/>
        </p:blipFill>
        <p:spPr>
          <a:xfrm>
            <a:off x="-1" y="0"/>
            <a:ext cx="682809" cy="6858000"/>
          </a:xfrm>
          <a:prstGeom prst="rect">
            <a:avLst/>
          </a:prstGeom>
        </p:spPr>
      </p:pic>
      <p:sp>
        <p:nvSpPr>
          <p:cNvPr id="5" name="Zástupný symbol pro číslo snímku 10">
            <a:extLst>
              <a:ext uri="{FF2B5EF4-FFF2-40B4-BE49-F238E27FC236}">
                <a16:creationId xmlns:a16="http://schemas.microsoft.com/office/drawing/2014/main" id="{60496555-575A-3C25-7D4D-2493970FFF4A}"/>
              </a:ext>
            </a:extLst>
          </p:cNvPr>
          <p:cNvSpPr txBox="1">
            <a:spLocks/>
          </p:cNvSpPr>
          <p:nvPr/>
        </p:nvSpPr>
        <p:spPr>
          <a:xfrm>
            <a:off x="8571759" y="6511875"/>
            <a:ext cx="6214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3A04845-C53A-46B5-969D-238D5A3B6FB9}" type="slidenum">
              <a:rPr lang="cs-CZ" sz="1400" smtClean="0"/>
              <a:pPr/>
              <a:t>5</a:t>
            </a:fld>
            <a:r>
              <a:rPr lang="cs-CZ" sz="1400" dirty="0"/>
              <a:t>/16</a:t>
            </a:r>
          </a:p>
        </p:txBody>
      </p:sp>
    </p:spTree>
    <p:extLst>
      <p:ext uri="{BB962C8B-B14F-4D97-AF65-F5344CB8AC3E}">
        <p14:creationId xmlns:p14="http://schemas.microsoft.com/office/powerpoint/2010/main" val="3319818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FC518C-3ED9-4B5E-F8BB-853D7AC43D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5332F4-F152-D3C3-AEAC-1A911595F1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552" y="188640"/>
            <a:ext cx="8604447" cy="1101322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accent1"/>
                </a:solidFill>
                <a:cs typeface="Arial" pitchFamily="34" charset="0"/>
              </a:rPr>
              <a:t>1. Problematika provozu stávající kanalizace</a:t>
            </a:r>
            <a:endParaRPr lang="cs-CZ" sz="2800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0203DC13-03B7-23C6-4226-0571FECAF2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2808" y="980727"/>
            <a:ext cx="8353688" cy="5531147"/>
          </a:xfrm>
        </p:spPr>
        <p:txBody>
          <a:bodyPr>
            <a:noAutofit/>
          </a:bodyPr>
          <a:lstStyle/>
          <a:p>
            <a:pPr algn="l"/>
            <a:r>
              <a:rPr lang="cs-CZ" sz="1800" dirty="0">
                <a:solidFill>
                  <a:schemeClr val="tx1"/>
                </a:solidFill>
                <a:latin typeface="+mj-lt"/>
              </a:rPr>
              <a:t>Obec má podle zákona o </a:t>
            </a:r>
            <a:r>
              <a:rPr lang="cs-CZ" sz="1800" dirty="0" err="1">
                <a:solidFill>
                  <a:schemeClr val="tx1"/>
                </a:solidFill>
                <a:latin typeface="+mj-lt"/>
              </a:rPr>
              <a:t>VaK</a:t>
            </a:r>
            <a:r>
              <a:rPr lang="cs-CZ" sz="1800" dirty="0">
                <a:solidFill>
                  <a:schemeClr val="tx1"/>
                </a:solidFill>
                <a:latin typeface="+mj-lt"/>
              </a:rPr>
              <a:t> povinnost starat se o kanalizaci a zajišťovat její provoz. Nejde jen o „trubky v zemi“, ale o soubor technických a zákonných činností.</a:t>
            </a:r>
          </a:p>
          <a:p>
            <a:pPr algn="l"/>
            <a:endParaRPr lang="cs-CZ" sz="700" dirty="0">
              <a:solidFill>
                <a:schemeClr val="tx1"/>
              </a:solidFill>
              <a:latin typeface="+mj-lt"/>
            </a:endParaRPr>
          </a:p>
          <a:p>
            <a:pPr algn="l"/>
            <a:r>
              <a:rPr lang="cs-CZ" sz="2000" b="1" dirty="0">
                <a:solidFill>
                  <a:schemeClr val="tx1"/>
                </a:solidFill>
              </a:rPr>
              <a:t>Zákonné povinnosti obce při provozu kanalizace: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cs-CZ" sz="1500" dirty="0">
                <a:solidFill>
                  <a:schemeClr val="tx1"/>
                </a:solidFill>
                <a:latin typeface="+mj-lt"/>
              </a:rPr>
              <a:t>Monitorovat provoz kanalizace, to znamená pravidelně odebírat vzorky odpadních vod z kanalizačních výustí a sledovat stanové ukazatelé znečištění.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cs-CZ" sz="1500" dirty="0">
                <a:solidFill>
                  <a:schemeClr val="tx1"/>
                </a:solidFill>
                <a:latin typeface="+mj-lt"/>
              </a:rPr>
              <a:t>Plnit poplatkovou povinnost za vypouštění odpadních vod (čím více je voda znečištění, tím více obec zaplatí)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cs-CZ" sz="1500" dirty="0">
                <a:solidFill>
                  <a:schemeClr val="tx1"/>
                </a:solidFill>
                <a:latin typeface="+mj-lt"/>
              </a:rPr>
              <a:t>Vést majetkovou a provozní evidenci kanalizace a každoročně podávat hlášení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cs-CZ" sz="1500" dirty="0">
                <a:solidFill>
                  <a:schemeClr val="tx1"/>
                </a:solidFill>
                <a:latin typeface="+mj-lt"/>
              </a:rPr>
              <a:t>Podávat hlášení o provozu do systému ISPOP (integrovaný systém plnění ohlašovacích povinností)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cs-CZ" sz="1500" dirty="0">
                <a:solidFill>
                  <a:schemeClr val="tx1"/>
                </a:solidFill>
                <a:latin typeface="+mj-lt"/>
              </a:rPr>
              <a:t>kontrola ze strany vodoprávních úřadů a Povodí Odry </a:t>
            </a:r>
            <a:r>
              <a:rPr lang="cs-CZ" sz="1500" dirty="0" err="1">
                <a:solidFill>
                  <a:schemeClr val="tx1"/>
                </a:solidFill>
                <a:latin typeface="+mj-lt"/>
              </a:rPr>
              <a:t>s.p</a:t>
            </a:r>
            <a:r>
              <a:rPr lang="cs-CZ" sz="15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cs-CZ" sz="1500" dirty="0">
                <a:solidFill>
                  <a:schemeClr val="tx1"/>
                </a:solidFill>
                <a:latin typeface="+mj-lt"/>
              </a:rPr>
              <a:t>taktéž má přístup ČIŽP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cs-CZ" sz="1500" dirty="0">
                <a:solidFill>
                  <a:schemeClr val="tx1"/>
                </a:solidFill>
                <a:latin typeface="+mj-lt"/>
              </a:rPr>
              <a:t>Každý rok zpracovat kalkulaci stočného. Tato povinnost platí i v případě, že je stočné nastaveno </a:t>
            </a:r>
            <a:br>
              <a:rPr lang="cs-CZ" sz="1500" dirty="0">
                <a:solidFill>
                  <a:schemeClr val="tx1"/>
                </a:solidFill>
                <a:latin typeface="+mj-lt"/>
              </a:rPr>
            </a:br>
            <a:r>
              <a:rPr lang="cs-CZ" sz="1500" dirty="0">
                <a:solidFill>
                  <a:schemeClr val="tx1"/>
                </a:solidFill>
                <a:latin typeface="+mj-lt"/>
              </a:rPr>
              <a:t>na 0 Kč/m</a:t>
            </a:r>
            <a:r>
              <a:rPr lang="cs-CZ" sz="1500" baseline="30000" dirty="0">
                <a:solidFill>
                  <a:schemeClr val="tx1"/>
                </a:solidFill>
                <a:latin typeface="+mj-lt"/>
              </a:rPr>
              <a:t>3</a:t>
            </a:r>
            <a:r>
              <a:rPr lang="cs-CZ" sz="1500" dirty="0">
                <a:solidFill>
                  <a:schemeClr val="tx1"/>
                </a:solidFill>
                <a:latin typeface="+mj-lt"/>
              </a:rPr>
              <a:t>. Kalkulace se zasílá na Ministerstvo financí nejpozději do 31.12.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cs-CZ" sz="1500" dirty="0">
                <a:solidFill>
                  <a:schemeClr val="tx1"/>
                </a:solidFill>
                <a:latin typeface="+mj-lt"/>
              </a:rPr>
              <a:t>Realizovat a financovat fond obnovy kanalizace. Od roku 2026 jde o zákonnou povinnost a jedná se v případě obce o milionové částky, které musí být dlouhodobě vytvářeny. Neplněním této povinnosti sankce dle zákona. Každoroční kontrola ze strany Ministerstva zemědělství.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cs-CZ" sz="1500" dirty="0">
                <a:solidFill>
                  <a:schemeClr val="tx1"/>
                </a:solidFill>
                <a:latin typeface="+mj-lt"/>
              </a:rPr>
              <a:t>Zpracovávat vyjádření o existenci sítí všem žadatelům, například projektantům a stavebníkům.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cs-CZ" sz="1500" dirty="0">
                <a:solidFill>
                  <a:schemeClr val="tx1"/>
                </a:solidFill>
                <a:latin typeface="+mj-lt"/>
              </a:rPr>
              <a:t>Vydávat vyjádření k připojení na kanalizaci a k provádění prací v ochranném pásmu kanalizace.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cs-CZ" sz="1500" dirty="0">
                <a:solidFill>
                  <a:schemeClr val="tx1"/>
                </a:solidFill>
                <a:latin typeface="+mj-lt"/>
              </a:rPr>
              <a:t>Provádět kontroly stavebních prací na/v blízkosti kanalizace.</a:t>
            </a:r>
          </a:p>
          <a:p>
            <a:pPr algn="l"/>
            <a:endParaRPr lang="cs-CZ" sz="2000" b="1" dirty="0">
              <a:solidFill>
                <a:srgbClr val="FF0000"/>
              </a:solidFill>
              <a:latin typeface="+mj-lt"/>
            </a:endParaRPr>
          </a:p>
          <a:p>
            <a:pPr algn="l"/>
            <a:endParaRPr lang="cs-CZ" sz="2000" dirty="0">
              <a:solidFill>
                <a:schemeClr val="tx1"/>
              </a:solidFill>
              <a:latin typeface="+mj-lt"/>
            </a:endParaRPr>
          </a:p>
          <a:p>
            <a:pPr algn="l"/>
            <a:endParaRPr lang="cs-CZ" sz="2000" dirty="0">
              <a:solidFill>
                <a:schemeClr val="tx1"/>
              </a:solidFill>
              <a:latin typeface="+mj-lt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000" dirty="0">
              <a:solidFill>
                <a:schemeClr val="tx1"/>
              </a:solidFill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6B7CED8C-9946-8EE8-19DC-CA23E8AFA5BB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71"/>
          <a:stretch/>
        </p:blipFill>
        <p:spPr>
          <a:xfrm>
            <a:off x="-1" y="0"/>
            <a:ext cx="682809" cy="6858000"/>
          </a:xfrm>
          <a:prstGeom prst="rect">
            <a:avLst/>
          </a:prstGeom>
        </p:spPr>
      </p:pic>
      <p:sp>
        <p:nvSpPr>
          <p:cNvPr id="5" name="Zástupný symbol pro číslo snímku 10">
            <a:extLst>
              <a:ext uri="{FF2B5EF4-FFF2-40B4-BE49-F238E27FC236}">
                <a16:creationId xmlns:a16="http://schemas.microsoft.com/office/drawing/2014/main" id="{3559D0C2-506F-B531-AC6C-FF4D3BF406AC}"/>
              </a:ext>
            </a:extLst>
          </p:cNvPr>
          <p:cNvSpPr txBox="1">
            <a:spLocks/>
          </p:cNvSpPr>
          <p:nvPr/>
        </p:nvSpPr>
        <p:spPr>
          <a:xfrm>
            <a:off x="8571759" y="6511875"/>
            <a:ext cx="6214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3A04845-C53A-46B5-969D-238D5A3B6FB9}" type="slidenum">
              <a:rPr lang="cs-CZ" sz="1400" smtClean="0"/>
              <a:pPr/>
              <a:t>6</a:t>
            </a:fld>
            <a:r>
              <a:rPr lang="cs-CZ" sz="1400" dirty="0"/>
              <a:t>/16</a:t>
            </a:r>
          </a:p>
        </p:txBody>
      </p:sp>
    </p:spTree>
    <p:extLst>
      <p:ext uri="{BB962C8B-B14F-4D97-AF65-F5344CB8AC3E}">
        <p14:creationId xmlns:p14="http://schemas.microsoft.com/office/powerpoint/2010/main" val="1939492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446FC6-A3D6-0ADF-CDFC-7A31D15217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4716A3-6715-1D62-54CE-F5DECFCDF0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552" y="188640"/>
            <a:ext cx="8604447" cy="1101322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accent1"/>
                </a:solidFill>
                <a:cs typeface="Arial" pitchFamily="34" charset="0"/>
              </a:rPr>
              <a:t>1. Problematika provozu stávající kanalizace</a:t>
            </a:r>
            <a:endParaRPr lang="cs-CZ" sz="2800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CA82A21A-E4E5-061A-9C22-01D0B772AC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2808" y="980727"/>
            <a:ext cx="8353688" cy="5531147"/>
          </a:xfrm>
        </p:spPr>
        <p:txBody>
          <a:bodyPr>
            <a:noAutofit/>
          </a:bodyPr>
          <a:lstStyle/>
          <a:p>
            <a:pPr algn="l"/>
            <a:r>
              <a:rPr lang="cs-CZ" sz="1800" dirty="0">
                <a:solidFill>
                  <a:schemeClr val="tx1"/>
                </a:solidFill>
                <a:latin typeface="+mj-lt"/>
              </a:rPr>
              <a:t>Obec má podle zákona o </a:t>
            </a:r>
            <a:r>
              <a:rPr lang="cs-CZ" sz="1800" dirty="0" err="1">
                <a:solidFill>
                  <a:schemeClr val="tx1"/>
                </a:solidFill>
                <a:latin typeface="+mj-lt"/>
              </a:rPr>
              <a:t>VaK</a:t>
            </a:r>
            <a:r>
              <a:rPr lang="cs-CZ" sz="1800" dirty="0">
                <a:solidFill>
                  <a:schemeClr val="tx1"/>
                </a:solidFill>
                <a:latin typeface="+mj-lt"/>
              </a:rPr>
              <a:t> povinnost starat se o kanalizaci a zajišťovat její provoz. Nejde jen o „trubky v zemi“, ale o soubor technických a zákonných činností.</a:t>
            </a:r>
          </a:p>
          <a:p>
            <a:pPr algn="l"/>
            <a:endParaRPr lang="cs-CZ" sz="700" dirty="0">
              <a:solidFill>
                <a:schemeClr val="tx1"/>
              </a:solidFill>
              <a:latin typeface="+mj-lt"/>
            </a:endParaRPr>
          </a:p>
          <a:p>
            <a:pPr algn="l"/>
            <a:endParaRPr lang="cs-CZ" sz="700" dirty="0">
              <a:solidFill>
                <a:schemeClr val="tx1"/>
              </a:solidFill>
              <a:latin typeface="+mj-lt"/>
            </a:endParaRPr>
          </a:p>
          <a:p>
            <a:pPr algn="l"/>
            <a:r>
              <a:rPr lang="cs-CZ" sz="2000" b="1" dirty="0">
                <a:solidFill>
                  <a:schemeClr val="tx1"/>
                </a:solidFill>
              </a:rPr>
              <a:t>Nákladovost provozu kanalizace: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  <a:latin typeface="+mj-lt"/>
              </a:rPr>
              <a:t>Všechny uvedené činnosti něco stojí.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  <a:latin typeface="+mj-lt"/>
              </a:rPr>
              <a:t>Obec každoročně dotuje provoz kanalizace.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cs-CZ" sz="1800" b="1" dirty="0">
                <a:solidFill>
                  <a:srgbClr val="FF0000"/>
                </a:solidFill>
                <a:latin typeface="+mj-lt"/>
              </a:rPr>
              <a:t>Za rok 2024 stál provoz kanalizace cca 2,7 mil. Kč.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  <a:latin typeface="+mj-lt"/>
              </a:rPr>
              <a:t>Pro následující roky se předpokládá </a:t>
            </a:r>
            <a:r>
              <a:rPr lang="cs-CZ" sz="1800" u="sng" dirty="0">
                <a:solidFill>
                  <a:srgbClr val="FF0000"/>
                </a:solidFill>
                <a:latin typeface="+mj-lt"/>
              </a:rPr>
              <a:t>dramatické zvýšení nákladů</a:t>
            </a:r>
            <a:r>
              <a:rPr lang="cs-CZ" sz="18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 algn="l"/>
            <a:r>
              <a:rPr lang="cs-CZ" sz="1600" dirty="0">
                <a:solidFill>
                  <a:schemeClr val="tx1"/>
                </a:solidFill>
                <a:latin typeface="+mj-lt"/>
              </a:rPr>
              <a:t>	</a:t>
            </a:r>
            <a:r>
              <a:rPr lang="cs-CZ" sz="1600" b="1" u="sng" dirty="0">
                <a:solidFill>
                  <a:schemeClr val="tx1"/>
                </a:solidFill>
                <a:latin typeface="+mj-lt"/>
              </a:rPr>
              <a:t>Důvody</a:t>
            </a:r>
            <a:r>
              <a:rPr lang="cs-CZ" sz="1600" u="sng" dirty="0">
                <a:solidFill>
                  <a:schemeClr val="tx1"/>
                </a:solidFill>
                <a:latin typeface="+mj-lt"/>
              </a:rPr>
              <a:t>: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  <a:latin typeface="+mj-lt"/>
              </a:rPr>
              <a:t>nové zákonné požadavky ze strany státu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  <a:latin typeface="+mj-lt"/>
              </a:rPr>
              <a:t>nové poplatky za vypouštění odpadních vod do vodotečí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  <a:latin typeface="+mj-lt"/>
              </a:rPr>
              <a:t>nová povinnost tvorby fondu obnovy kanalizace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  <a:latin typeface="+mj-lt"/>
              </a:rPr>
              <a:t>havarijní stav kanalizace – nutné opravy</a:t>
            </a:r>
          </a:p>
          <a:p>
            <a:pPr marL="1200150" lvl="2" indent="-285750" algn="l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  <a:latin typeface="+mj-lt"/>
              </a:rPr>
              <a:t>oprava 100 m délky kanalizace se pohybuje v rozmezí 0,6 až 1,7 mil. Kč.</a:t>
            </a:r>
          </a:p>
          <a:p>
            <a:pPr algn="l"/>
            <a:endParaRPr lang="cs-CZ" sz="2000" b="1" dirty="0">
              <a:solidFill>
                <a:srgbClr val="FF0000"/>
              </a:solidFill>
              <a:latin typeface="+mj-lt"/>
            </a:endParaRPr>
          </a:p>
          <a:p>
            <a:pPr algn="l"/>
            <a:endParaRPr lang="cs-CZ" sz="2000" dirty="0">
              <a:solidFill>
                <a:schemeClr val="tx1"/>
              </a:solidFill>
              <a:latin typeface="+mj-lt"/>
            </a:endParaRPr>
          </a:p>
          <a:p>
            <a:pPr algn="l"/>
            <a:endParaRPr lang="cs-CZ" sz="2000" dirty="0">
              <a:solidFill>
                <a:schemeClr val="tx1"/>
              </a:solidFill>
              <a:latin typeface="+mj-lt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000" dirty="0">
              <a:solidFill>
                <a:schemeClr val="tx1"/>
              </a:solidFill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8B799E21-29CB-719F-7563-E3CE675D64F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71"/>
          <a:stretch/>
        </p:blipFill>
        <p:spPr>
          <a:xfrm>
            <a:off x="-1" y="0"/>
            <a:ext cx="682809" cy="6858000"/>
          </a:xfrm>
          <a:prstGeom prst="rect">
            <a:avLst/>
          </a:prstGeom>
        </p:spPr>
      </p:pic>
      <p:sp>
        <p:nvSpPr>
          <p:cNvPr id="5" name="Zástupný symbol pro číslo snímku 10">
            <a:extLst>
              <a:ext uri="{FF2B5EF4-FFF2-40B4-BE49-F238E27FC236}">
                <a16:creationId xmlns:a16="http://schemas.microsoft.com/office/drawing/2014/main" id="{1A2A0052-8769-D1AA-5C00-62E538FD0885}"/>
              </a:ext>
            </a:extLst>
          </p:cNvPr>
          <p:cNvSpPr txBox="1">
            <a:spLocks/>
          </p:cNvSpPr>
          <p:nvPr/>
        </p:nvSpPr>
        <p:spPr>
          <a:xfrm>
            <a:off x="8571759" y="6511875"/>
            <a:ext cx="6214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3A04845-C53A-46B5-969D-238D5A3B6FB9}" type="slidenum">
              <a:rPr lang="cs-CZ" sz="1400" smtClean="0"/>
              <a:pPr/>
              <a:t>7</a:t>
            </a:fld>
            <a:r>
              <a:rPr lang="cs-CZ" sz="1400" dirty="0"/>
              <a:t>/16</a:t>
            </a:r>
          </a:p>
        </p:txBody>
      </p:sp>
    </p:spTree>
    <p:extLst>
      <p:ext uri="{BB962C8B-B14F-4D97-AF65-F5344CB8AC3E}">
        <p14:creationId xmlns:p14="http://schemas.microsoft.com/office/powerpoint/2010/main" val="827843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BC7E79-8313-305B-B60C-D845D5774F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863391-0BFF-2834-BE33-3D2D766672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552" y="188640"/>
            <a:ext cx="8604447" cy="1101322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accent1"/>
                </a:solidFill>
                <a:cs typeface="Arial" pitchFamily="34" charset="0"/>
              </a:rPr>
              <a:t>1. Problematika provozu stávající kanalizace</a:t>
            </a:r>
            <a:endParaRPr lang="cs-CZ" sz="2800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387152CB-87C6-7D2E-E2C6-2B78987019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2808" y="980727"/>
            <a:ext cx="8353688" cy="5531147"/>
          </a:xfrm>
        </p:spPr>
        <p:txBody>
          <a:bodyPr>
            <a:noAutofit/>
          </a:bodyPr>
          <a:lstStyle/>
          <a:p>
            <a:pPr algn="l"/>
            <a:r>
              <a:rPr lang="cs-CZ" sz="1800" dirty="0">
                <a:solidFill>
                  <a:schemeClr val="tx1"/>
                </a:solidFill>
                <a:latin typeface="+mj-lt"/>
              </a:rPr>
              <a:t>Obec má podle zákona o </a:t>
            </a:r>
            <a:r>
              <a:rPr lang="cs-CZ" sz="1800" dirty="0" err="1">
                <a:solidFill>
                  <a:schemeClr val="tx1"/>
                </a:solidFill>
                <a:latin typeface="+mj-lt"/>
              </a:rPr>
              <a:t>VaK</a:t>
            </a:r>
            <a:r>
              <a:rPr lang="cs-CZ" sz="1800" dirty="0">
                <a:solidFill>
                  <a:schemeClr val="tx1"/>
                </a:solidFill>
                <a:latin typeface="+mj-lt"/>
              </a:rPr>
              <a:t> povinnost starat se o kanalizaci a zajišťovat její provoz. Nejde jen o „trubky v zemi“, ale o soubor technických a zákonných činností.</a:t>
            </a:r>
          </a:p>
          <a:p>
            <a:pPr algn="l"/>
            <a:endParaRPr lang="cs-CZ" sz="700" dirty="0">
              <a:solidFill>
                <a:schemeClr val="tx1"/>
              </a:solidFill>
              <a:latin typeface="+mj-lt"/>
            </a:endParaRPr>
          </a:p>
          <a:p>
            <a:pPr algn="l"/>
            <a:r>
              <a:rPr lang="cs-CZ" sz="1800" b="1" dirty="0">
                <a:solidFill>
                  <a:schemeClr val="tx1"/>
                </a:solidFill>
              </a:rPr>
              <a:t>Neoprávněné zásahy do kanalizace, neoprávněné stavební práce v blízkosti kanalizace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rgbClr val="FF0000"/>
                </a:solidFill>
                <a:latin typeface="+mj-lt"/>
              </a:rPr>
              <a:t>Bez povolení obce nesmí nikdo do kanalizace zasahovat ani se na ni připojovat. 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rgbClr val="FF0000"/>
                </a:solidFill>
                <a:latin typeface="+mj-lt"/>
              </a:rPr>
              <a:t>Nelegální výkopové práce v blízkosti kanalizace, nebo nelegální připojení na kanalizaci, jsou posuzovány jako trestný čin poškození a ohrožení provozu kanalizace. 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rgbClr val="FF0000"/>
                </a:solidFill>
                <a:latin typeface="+mj-lt"/>
              </a:rPr>
              <a:t>Za takové jednání hrozí vysoké sankce a v krajním případě i trest odnětí svobody </a:t>
            </a: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sz="1600" b="1" dirty="0">
              <a:solidFill>
                <a:srgbClr val="FF0000"/>
              </a:solidFill>
              <a:latin typeface="+mj-lt"/>
            </a:endParaRPr>
          </a:p>
          <a:p>
            <a:pPr marL="742950" lvl="1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800" b="1" dirty="0">
                <a:solidFill>
                  <a:schemeClr val="tx1"/>
                </a:solidFill>
              </a:rPr>
              <a:t>V rámci průzkumů kanalizace bylo v obci zjištěno mnoho takových nelegálních zásahů. </a:t>
            </a:r>
          </a:p>
          <a:p>
            <a:pPr marL="0" lvl="1">
              <a:lnSpc>
                <a:spcPct val="150000"/>
              </a:lnSpc>
            </a:pPr>
            <a:r>
              <a:rPr lang="cs-CZ" sz="2000" b="1" dirty="0">
                <a:solidFill>
                  <a:srgbClr val="FF0000"/>
                </a:solidFill>
              </a:rPr>
              <a:t>Od této chvíle se každý takový nelegální zásah bude řešit včetně vymáhání vzniklé škody!</a:t>
            </a:r>
          </a:p>
          <a:p>
            <a:pPr lvl="1" algn="l">
              <a:lnSpc>
                <a:spcPct val="150000"/>
              </a:lnSpc>
            </a:pPr>
            <a:endParaRPr lang="cs-CZ" sz="1600" b="1" dirty="0">
              <a:solidFill>
                <a:srgbClr val="FF0000"/>
              </a:solidFill>
              <a:latin typeface="+mj-lt"/>
            </a:endParaRPr>
          </a:p>
          <a:p>
            <a:pPr algn="l"/>
            <a:endParaRPr lang="cs-CZ" sz="2000" b="1" dirty="0">
              <a:solidFill>
                <a:srgbClr val="FF0000"/>
              </a:solidFill>
              <a:latin typeface="+mj-lt"/>
            </a:endParaRPr>
          </a:p>
          <a:p>
            <a:pPr algn="l"/>
            <a:endParaRPr lang="cs-CZ" sz="2000" dirty="0">
              <a:solidFill>
                <a:schemeClr val="tx1"/>
              </a:solidFill>
              <a:latin typeface="+mj-lt"/>
            </a:endParaRPr>
          </a:p>
          <a:p>
            <a:pPr algn="l"/>
            <a:endParaRPr lang="cs-CZ" sz="2000" dirty="0">
              <a:solidFill>
                <a:schemeClr val="tx1"/>
              </a:solidFill>
              <a:latin typeface="+mj-lt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000" dirty="0">
              <a:solidFill>
                <a:schemeClr val="tx1"/>
              </a:solidFill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E031852F-D48E-4F25-6563-806AA04FCE3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71"/>
          <a:stretch/>
        </p:blipFill>
        <p:spPr>
          <a:xfrm>
            <a:off x="-1" y="0"/>
            <a:ext cx="682809" cy="6858000"/>
          </a:xfrm>
          <a:prstGeom prst="rect">
            <a:avLst/>
          </a:prstGeom>
        </p:spPr>
      </p:pic>
      <p:sp>
        <p:nvSpPr>
          <p:cNvPr id="5" name="Zástupný symbol pro číslo snímku 10">
            <a:extLst>
              <a:ext uri="{FF2B5EF4-FFF2-40B4-BE49-F238E27FC236}">
                <a16:creationId xmlns:a16="http://schemas.microsoft.com/office/drawing/2014/main" id="{691F3CDD-1A7A-6282-CF5F-C36D2E780D51}"/>
              </a:ext>
            </a:extLst>
          </p:cNvPr>
          <p:cNvSpPr txBox="1">
            <a:spLocks/>
          </p:cNvSpPr>
          <p:nvPr/>
        </p:nvSpPr>
        <p:spPr>
          <a:xfrm>
            <a:off x="8571759" y="6511875"/>
            <a:ext cx="6214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3A04845-C53A-46B5-969D-238D5A3B6FB9}" type="slidenum">
              <a:rPr lang="cs-CZ" sz="1400" smtClean="0"/>
              <a:pPr/>
              <a:t>8</a:t>
            </a:fld>
            <a:r>
              <a:rPr lang="cs-CZ" sz="1400" dirty="0"/>
              <a:t>/16</a:t>
            </a:r>
          </a:p>
        </p:txBody>
      </p:sp>
    </p:spTree>
    <p:extLst>
      <p:ext uri="{BB962C8B-B14F-4D97-AF65-F5344CB8AC3E}">
        <p14:creationId xmlns:p14="http://schemas.microsoft.com/office/powerpoint/2010/main" val="1320805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B32BE9-588F-7BC1-3C21-B8523D0DE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1C6F33-2CEF-E9AD-D521-F53ABF72EE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552" y="188640"/>
            <a:ext cx="8604447" cy="1101322"/>
          </a:xfrm>
        </p:spPr>
        <p:txBody>
          <a:bodyPr>
            <a:noAutofit/>
          </a:bodyPr>
          <a:lstStyle/>
          <a:p>
            <a:r>
              <a:rPr lang="cs-CZ" sz="2800" b="1" dirty="0">
                <a:solidFill>
                  <a:schemeClr val="accent1"/>
                </a:solidFill>
                <a:cs typeface="Arial" pitchFamily="34" charset="0"/>
              </a:rPr>
              <a:t>1. Problematika provozu stávající kanalizace</a:t>
            </a:r>
            <a:endParaRPr lang="cs-CZ" sz="2800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306FAC7B-5A8C-FA74-4F17-364648C306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1255054"/>
            <a:ext cx="8352928" cy="5328592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1800" b="1" dirty="0">
                <a:solidFill>
                  <a:srgbClr val="FF0000"/>
                </a:solidFill>
                <a:latin typeface="+mj-lt"/>
              </a:rPr>
              <a:t>Obec při provozování kanalizace „nezahálí“ a v poslední letech provedla mnoho velmi nákladných činností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  <a:latin typeface="+mj-lt"/>
              </a:rPr>
              <a:t>Opravy havarijních poruch na kanalizaci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  <a:latin typeface="+mj-lt"/>
              </a:rPr>
              <a:t>Provedení TV inspekce kanalizace v celkové délce necelých 5 km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  <a:latin typeface="+mj-lt"/>
              </a:rPr>
              <a:t>Geodetické zaměření kanalizace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  <a:latin typeface="+mj-lt"/>
              </a:rPr>
              <a:t>Zpracování pasportu stavby kanalizace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  <a:latin typeface="+mj-lt"/>
              </a:rPr>
              <a:t>Mapování producentů odpadních vod na území obce (dotazníkové šetření)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1200" b="1" dirty="0">
              <a:solidFill>
                <a:srgbClr val="FF0000"/>
              </a:solidFill>
              <a:latin typeface="+mj-lt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FF0000"/>
                </a:solidFill>
                <a:latin typeface="+mj-lt"/>
              </a:rPr>
              <a:t>Další nákladné činnosti se připravují nebo již zpracovávají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  <a:latin typeface="+mj-lt"/>
              </a:rPr>
              <a:t>Zpracovává se velmi podrobná studie odkanalizování obce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  <a:latin typeface="+mj-lt"/>
              </a:rPr>
              <a:t>Pokračování TV inspekce kanalizace na zbývajících necelých 6 km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  <a:latin typeface="+mj-lt"/>
              </a:rPr>
              <a:t>Doplnění mapy semafor (mapa vymezuje havarijní úseky k opravám, především ty kde hrozí bezprostřední vznik poruchy – propadu)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sz="1800" dirty="0">
                <a:solidFill>
                  <a:schemeClr val="tx1"/>
                </a:solidFill>
                <a:latin typeface="+mj-lt"/>
              </a:rPr>
              <a:t>Provádění havarijních oprav – každým dnem hrozí na mnoha místech vznik havárie, obec musí být připravena, nejlépe za v času provést opravu před poruchou</a:t>
            </a:r>
          </a:p>
          <a:p>
            <a:pPr marL="800100" lvl="1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sz="1800" dirty="0">
              <a:solidFill>
                <a:schemeClr val="tx1"/>
              </a:solidFill>
              <a:latin typeface="+mj-lt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2000" b="1" dirty="0">
              <a:solidFill>
                <a:srgbClr val="FF0000"/>
              </a:solidFill>
              <a:latin typeface="+mj-lt"/>
            </a:endParaRPr>
          </a:p>
          <a:p>
            <a:pPr algn="l"/>
            <a:endParaRPr lang="cs-CZ" sz="2000" dirty="0">
              <a:solidFill>
                <a:schemeClr val="tx1"/>
              </a:solidFill>
              <a:latin typeface="+mj-lt"/>
            </a:endParaRPr>
          </a:p>
          <a:p>
            <a:pPr algn="l"/>
            <a:endParaRPr lang="cs-CZ" sz="2000" dirty="0">
              <a:solidFill>
                <a:schemeClr val="tx1"/>
              </a:solidFill>
              <a:latin typeface="+mj-lt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s-CZ" sz="2000" dirty="0">
              <a:solidFill>
                <a:schemeClr val="tx1"/>
              </a:solidFill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AA771CB7-ED17-6337-EC1D-DC53DA836994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71"/>
          <a:stretch/>
        </p:blipFill>
        <p:spPr>
          <a:xfrm>
            <a:off x="-1" y="0"/>
            <a:ext cx="682809" cy="6858000"/>
          </a:xfrm>
          <a:prstGeom prst="rect">
            <a:avLst/>
          </a:prstGeom>
        </p:spPr>
      </p:pic>
      <p:sp>
        <p:nvSpPr>
          <p:cNvPr id="5" name="Zástupný symbol pro číslo snímku 10">
            <a:extLst>
              <a:ext uri="{FF2B5EF4-FFF2-40B4-BE49-F238E27FC236}">
                <a16:creationId xmlns:a16="http://schemas.microsoft.com/office/drawing/2014/main" id="{ADECA601-0731-FFBB-3468-E34F80484EEF}"/>
              </a:ext>
            </a:extLst>
          </p:cNvPr>
          <p:cNvSpPr txBox="1">
            <a:spLocks/>
          </p:cNvSpPr>
          <p:nvPr/>
        </p:nvSpPr>
        <p:spPr>
          <a:xfrm>
            <a:off x="8571759" y="6511875"/>
            <a:ext cx="6214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3A04845-C53A-46B5-969D-238D5A3B6FB9}" type="slidenum">
              <a:rPr lang="cs-CZ" sz="1400" smtClean="0"/>
              <a:pPr/>
              <a:t>9</a:t>
            </a:fld>
            <a:r>
              <a:rPr lang="cs-CZ" sz="1400" dirty="0"/>
              <a:t>/16</a:t>
            </a:r>
          </a:p>
        </p:txBody>
      </p:sp>
    </p:spTree>
    <p:extLst>
      <p:ext uri="{BB962C8B-B14F-4D97-AF65-F5344CB8AC3E}">
        <p14:creationId xmlns:p14="http://schemas.microsoft.com/office/powerpoint/2010/main" val="227376615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4917</TotalTime>
  <Words>1711</Words>
  <Application>Microsoft Office PowerPoint</Application>
  <PresentationFormat>Předvádění na obrazovce (4:3)</PresentationFormat>
  <Paragraphs>229</Paragraphs>
  <Slides>16</Slides>
  <Notes>16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9" baseType="lpstr">
      <vt:lpstr>Arial</vt:lpstr>
      <vt:lpstr>Calibri</vt:lpstr>
      <vt:lpstr>Motiv sady Office</vt:lpstr>
      <vt:lpstr>Obec Kozmice  Problematika provozování kanalizace  Problematika nakládání s odpadními vodami  na území obce </vt:lpstr>
      <vt:lpstr>Proč se dnes scházíme?</vt:lpstr>
      <vt:lpstr>Program dnešního setkání </vt:lpstr>
      <vt:lpstr>1. Problematika provozu stávající kanalizace</vt:lpstr>
      <vt:lpstr>1. Problematika provozu stávající kanalizace</vt:lpstr>
      <vt:lpstr>1. Problematika provozu stávající kanalizace</vt:lpstr>
      <vt:lpstr>1. Problematika provozu stávající kanalizace</vt:lpstr>
      <vt:lpstr>1. Problematika provozu stávající kanalizace</vt:lpstr>
      <vt:lpstr>1. Problematika provozu stávající kanalizace</vt:lpstr>
      <vt:lpstr>2. Producenti odpadních vod – zákonné požadavky</vt:lpstr>
      <vt:lpstr>3. Smlouvy o odvádění odpadních vod</vt:lpstr>
      <vt:lpstr>3. Smlouvy o odvádění odpadních vod</vt:lpstr>
      <vt:lpstr>4. Problematika zavedení stočného</vt:lpstr>
      <vt:lpstr>5. Budoucnost nakládání s odpadními vodami v obci </vt:lpstr>
      <vt:lpstr>5. Budoucnost nakládání s odpadními vodami v obci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Indy</dc:creator>
  <cp:lastModifiedBy>Roman Przybyla</cp:lastModifiedBy>
  <cp:revision>277</cp:revision>
  <cp:lastPrinted>2017-07-03T12:24:48Z</cp:lastPrinted>
  <dcterms:created xsi:type="dcterms:W3CDTF">2012-06-04T08:32:12Z</dcterms:created>
  <dcterms:modified xsi:type="dcterms:W3CDTF">2025-11-24T08:36:22Z</dcterms:modified>
</cp:coreProperties>
</file>